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39"/>
  </p:notesMasterIdLst>
  <p:handoutMasterIdLst>
    <p:handoutMasterId r:id="rId40"/>
  </p:handoutMasterIdLst>
  <p:sldIdLst>
    <p:sldId id="303" r:id="rId5"/>
    <p:sldId id="621" r:id="rId6"/>
    <p:sldId id="939" r:id="rId7"/>
    <p:sldId id="950" r:id="rId8"/>
    <p:sldId id="933" r:id="rId9"/>
    <p:sldId id="951" r:id="rId10"/>
    <p:sldId id="952" r:id="rId11"/>
    <p:sldId id="947" r:id="rId12"/>
    <p:sldId id="953" r:id="rId13"/>
    <p:sldId id="954" r:id="rId14"/>
    <p:sldId id="955" r:id="rId15"/>
    <p:sldId id="956" r:id="rId16"/>
    <p:sldId id="957" r:id="rId17"/>
    <p:sldId id="958" r:id="rId18"/>
    <p:sldId id="959" r:id="rId19"/>
    <p:sldId id="949" r:id="rId20"/>
    <p:sldId id="962" r:id="rId21"/>
    <p:sldId id="636" r:id="rId22"/>
    <p:sldId id="869" r:id="rId23"/>
    <p:sldId id="888" r:id="rId24"/>
    <p:sldId id="889" r:id="rId25"/>
    <p:sldId id="963" r:id="rId26"/>
    <p:sldId id="884" r:id="rId27"/>
    <p:sldId id="887" r:id="rId28"/>
    <p:sldId id="885" r:id="rId29"/>
    <p:sldId id="890" r:id="rId30"/>
    <p:sldId id="886" r:id="rId31"/>
    <p:sldId id="737" r:id="rId32"/>
    <p:sldId id="859" r:id="rId33"/>
    <p:sldId id="932" r:id="rId34"/>
    <p:sldId id="961" r:id="rId35"/>
    <p:sldId id="935" r:id="rId36"/>
    <p:sldId id="942" r:id="rId37"/>
    <p:sldId id="883" r:id="rId38"/>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CC"/>
    <a:srgbClr val="72AF2F"/>
    <a:srgbClr val="C1E442"/>
    <a:srgbClr val="FFFF99"/>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89" autoAdjust="0"/>
    <p:restoredTop sz="92197" autoAdjust="0"/>
  </p:normalViewPr>
  <p:slideViewPr>
    <p:cSldViewPr snapToGrid="0">
      <p:cViewPr>
        <p:scale>
          <a:sx n="90" d="100"/>
          <a:sy n="90" d="100"/>
        </p:scale>
        <p:origin x="384" y="4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3/17/2021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3/17/2021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414567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40912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60814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7660083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291880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SP-210188, TSG SA#91-e,</a:t>
            </a:r>
            <a:r>
              <a:rPr lang="en-GB" sz="1100" b="1" spc="300" baseline="0" dirty="0">
                <a:ea typeface="+mn-ea"/>
                <a:cs typeface="Arial" panose="020B0604020202020204" pitchFamily="34" charset="0"/>
              </a:rPr>
              <a:t> E-meeting 18-29 March 2021</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2021</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sa/TSG_SA/TSGs_89E_Electronic/Docs/SP-200769.zip"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tsg_sa/TSG_SA/TSGs_89E_Electronic/Docs/SP-200854.zip" TargetMode="Externa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hyperlink" Target="http://www.3gpp.org/ftp/tsg_sa/TSG_SA/TSGS_88E_Electronic/Docs/SP-200467.zip"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sa/TSG_SA/TSGs_89E_Electronic/Docs/SP-200771.zip" TargetMode="Externa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sa/TSG_SA/TSGs_89E_Electronic/Docs/SP-200767.zip"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sa/TSG_SA/TSGs_90E_Electronic/Docs/SP-201081.zip"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sa/TSG_SA/TSGs_90E_Electronic/Docs/SP-201082.zip"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tsg_sa/TSG_SA/TSGs_91E_Electronic/Docs/SP-210145.zip"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hyperlink" Target="https://www.3gpp.org/ftp/tsg_sa/TSG_SA/TSGs_91E_Electronic/Docs/SP-210149.zip" TargetMode="External"/><Relationship Id="rId5" Type="http://schemas.openxmlformats.org/officeDocument/2006/relationships/hyperlink" Target="https://www.3gpp.org/ftp/tsg_sa/TSG_SA/TSGs_91E_Electronic/Docs/SP-210147.zip" TargetMode="External"/><Relationship Id="rId4" Type="http://schemas.openxmlformats.org/officeDocument/2006/relationships/hyperlink" Target="https://www.3gpp.org/ftp/tsg_sa/TSG_SA/TSGs_91E_Electronic/Docs/SP-210146.zip"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s://www.3gpp.org/ftp/tsg_sa/TSG_SA/TSGs_91E_Electronic/Docs/SP-210163.zip" TargetMode="External"/><Relationship Id="rId3" Type="http://schemas.openxmlformats.org/officeDocument/2006/relationships/hyperlink" Target="https://www.3gpp.org/ftp/tsg_sa/TSG_SA/TSGs_91E_Electronic/Docs/SP-210158.zip" TargetMode="External"/><Relationship Id="rId7" Type="http://schemas.openxmlformats.org/officeDocument/2006/relationships/hyperlink" Target="https://www.3gpp.org/ftp/tsg_sa/TSG_SA/TSGs_91E_Electronic/Docs/SP-210162.zip"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hyperlink" Target="https://www.3gpp.org/ftp/tsg_sa/TSG_SA/TSGs_91E_Electronic/Docs/SP-210161.zip" TargetMode="External"/><Relationship Id="rId11" Type="http://schemas.openxmlformats.org/officeDocument/2006/relationships/hyperlink" Target="https://www.3gpp.org/ftp/tsg_sa/TSG_SA/TSGs_91E_Electronic/Docs/SP-210166.zip" TargetMode="External"/><Relationship Id="rId5" Type="http://schemas.openxmlformats.org/officeDocument/2006/relationships/hyperlink" Target="https://www.3gpp.org/ftp/tsg_sa/TSG_SA/TSGs_91E_Electronic/Docs/SP-210160.zip" TargetMode="External"/><Relationship Id="rId10" Type="http://schemas.openxmlformats.org/officeDocument/2006/relationships/hyperlink" Target="https://www.3gpp.org/ftp/tsg_sa/TSG_SA/TSGs_91E_Electronic/Docs/SP-210165.zip" TargetMode="External"/><Relationship Id="rId4" Type="http://schemas.openxmlformats.org/officeDocument/2006/relationships/hyperlink" Target="https://www.3gpp.org/ftp/tsg_sa/TSG_SA/TSGs_91E_Electronic/Docs/SP-210159.zip" TargetMode="External"/><Relationship Id="rId9" Type="http://schemas.openxmlformats.org/officeDocument/2006/relationships/hyperlink" Target="https://www.3gpp.org/ftp/tsg_sa/TSG_SA/TSGs_91E_Electronic/Docs/SP-210164.zip"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s://www.3gpp.org/ftp/tsg_sa/TSG_SA/TSGs_91E_Electronic/Docs/SP-210152.zip" TargetMode="External"/><Relationship Id="rId13" Type="http://schemas.openxmlformats.org/officeDocument/2006/relationships/hyperlink" Target="https://www.3gpp.org/ftp/tsg_sa/TSG_SA/TSGs_91E_Electronic/Docs/SP-210157.zip" TargetMode="External"/><Relationship Id="rId3" Type="http://schemas.openxmlformats.org/officeDocument/2006/relationships/hyperlink" Target="https://www.3gpp.org/ftp/tsg_sa/TSG_SA/TSGs_91E_Electronic/Docs/SP-210142.zip" TargetMode="External"/><Relationship Id="rId7" Type="http://schemas.openxmlformats.org/officeDocument/2006/relationships/hyperlink" Target="https://www.3gpp.org/ftp/tsg_sa/TSG_SA/TSGs_91E_Electronic/Docs/SP-210151.zip" TargetMode="External"/><Relationship Id="rId12" Type="http://schemas.openxmlformats.org/officeDocument/2006/relationships/hyperlink" Target="https://www.3gpp.org/ftp/tsg_sa/TSG_SA/TSGs_91E_Electronic/Docs/SP-210156.zip" TargetMode="External"/><Relationship Id="rId2" Type="http://schemas.openxmlformats.org/officeDocument/2006/relationships/hyperlink" Target="https://www.3gpp.org/ftp/tsg_sa/TSG_SA/TSGs_91E_Electronic/Docs/SP-210141.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91E_Electronic/Docs/SP-210150.zip" TargetMode="External"/><Relationship Id="rId11" Type="http://schemas.openxmlformats.org/officeDocument/2006/relationships/hyperlink" Target="https://www.3gpp.org/ftp/tsg_sa/TSG_SA/TSGs_91E_Electronic/Docs/SP-210155.zip" TargetMode="External"/><Relationship Id="rId5" Type="http://schemas.openxmlformats.org/officeDocument/2006/relationships/hyperlink" Target="https://www.3gpp.org/ftp/tsg_sa/TSG_SA/TSGs_91E_Electronic/Docs/SP-210144.zip" TargetMode="External"/><Relationship Id="rId10" Type="http://schemas.openxmlformats.org/officeDocument/2006/relationships/hyperlink" Target="https://www.3gpp.org/ftp/tsg_sa/TSG_SA/TSGs_91E_Electronic/Docs/SP-210154.zip" TargetMode="External"/><Relationship Id="rId4" Type="http://schemas.openxmlformats.org/officeDocument/2006/relationships/hyperlink" Target="https://www.3gpp.org/ftp/tsg_sa/TSG_SA/TSGs_91E_Electronic/Docs/SP-210143.zip" TargetMode="External"/><Relationship Id="rId9" Type="http://schemas.openxmlformats.org/officeDocument/2006/relationships/hyperlink" Target="https://www.3gpp.org/ftp/tsg_sa/TSG_SA/TSGs_91E_Electronic/Docs/SP-210153.zip"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tsg_sa/TSG_SA/TSGs_91E_Electronic/Docs/SP-210168.zip" TargetMode="External"/><Relationship Id="rId2" Type="http://schemas.openxmlformats.org/officeDocument/2006/relationships/hyperlink" Target="https://www.3gpp.org/ftp/tsg_sa/TSG_SA/TSGs_91E_Electronic/Docs/SP-210167.zip" TargetMode="External"/><Relationship Id="rId1" Type="http://schemas.openxmlformats.org/officeDocument/2006/relationships/slideLayout" Target="../slideLayouts/slideLayout3.xml"/><Relationship Id="rId4" Type="http://schemas.openxmlformats.org/officeDocument/2006/relationships/hyperlink" Target="https://www.3gpp.org/ftp/tsg_sa/TSG_SA/TSGs_91E_Electronic/Docs/SP-210169.zip" TargetMode="External"/></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www.3gpp.org/ftp/tsg_sa/TSG_SA/TSGS_84/Docs/SP-190367.zip"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SA#91-e</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de-DE" altLang="de-DE" sz="2400" dirty="0">
                <a:latin typeface="Arial" charset="0"/>
              </a:rPr>
              <a:t>Zou Lan, SA5 Vice Chair, Huawei</a:t>
            </a:r>
          </a:p>
          <a:p>
            <a:pPr>
              <a:lnSpc>
                <a:spcPct val="80000"/>
              </a:lnSpc>
            </a:pPr>
            <a:r>
              <a:rPr lang="en-GB" altLang="zh-CN" sz="2400" dirty="0">
                <a:latin typeface="Arial" charset="0"/>
              </a:rPr>
              <a:t>Maryse Gardella,</a:t>
            </a:r>
            <a:r>
              <a:rPr lang="de-DE" altLang="de-DE" sz="2400" dirty="0">
                <a:latin typeface="Arial" charset="0"/>
              </a:rPr>
              <a:t> SA5 Vice Chair, </a:t>
            </a:r>
            <a:r>
              <a:rPr lang="en-GB" altLang="zh-CN" sz="2400" dirty="0">
                <a:latin typeface="Arial" charset="0"/>
              </a:rPr>
              <a:t>Nokia</a:t>
            </a:r>
            <a:endParaRPr lang="en-GB" sz="2400" dirty="0">
              <a:latin typeface="Arial" charset="0"/>
            </a:endParaRP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448394" y="162310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5G_URLLC</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GB" sz="1100" b="0" kern="1200" dirty="0">
                          <a:solidFill>
                            <a:schemeClr val="tx1"/>
                          </a:solidFill>
                          <a:effectLst/>
                          <a:latin typeface="Arial" panose="020B0604020202020204" pitchFamily="34" charset="0"/>
                          <a:ea typeface="+mn-ea"/>
                          <a:cs typeface="Arial" panose="020B0604020202020204" pitchFamily="34" charset="0"/>
                        </a:rPr>
                        <a:t>Charging enhancement for URLLC</a:t>
                      </a:r>
                      <a:endParaRPr lang="en-US"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20</a:t>
                      </a:r>
                      <a:r>
                        <a:rPr lang="en-US" altLang="zh-CN" sz="1100" kern="1200" dirty="0">
                          <a:solidFill>
                            <a:schemeClr val="dk1"/>
                          </a:solidFill>
                          <a:effectLst/>
                          <a:latin typeface="Arial" panose="020B0604020202020204" pitchFamily="34" charset="0"/>
                          <a:ea typeface="+mn-ea"/>
                          <a:cs typeface="+mn-cs"/>
                        </a:rPr>
                        <a:t>%-&gt; 30%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1"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SP-200769</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SA#92 (06/2021)</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5G_URLLC</a:t>
            </a:r>
          </a:p>
        </p:txBody>
      </p:sp>
      <p:sp>
        <p:nvSpPr>
          <p:cNvPr id="9" name="矩形 8"/>
          <p:cNvSpPr/>
          <p:nvPr/>
        </p:nvSpPr>
        <p:spPr>
          <a:xfrm>
            <a:off x="205572" y="4013513"/>
            <a:ext cx="11269350" cy="2462213"/>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CRs were agreed to TS 32.255 for introduction of:</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Flows for PDU session Modification and Release with URLLC specificities </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Charging information: Redundant Transmission Type and Redundant Transmission Indication  </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Principles for URLLC Charging : </a:t>
            </a:r>
          </a:p>
          <a:p>
            <a:pPr marL="1503363" lvl="2" indent="-285750" defTabSz="1219170" eaLnBrk="1" fontAlgn="auto" hangingPunct="1">
              <a:spcBef>
                <a:spcPts val="0"/>
              </a:spcBef>
              <a:spcAft>
                <a:spcPts val="0"/>
              </a:spcAft>
              <a:buFont typeface="Wingdings" panose="05000000000000000000" pitchFamily="2" charset="2"/>
              <a:buChar char="§"/>
              <a:defRPr/>
            </a:pPr>
            <a:r>
              <a:rPr lang="en-US" sz="1700" dirty="0">
                <a:latin typeface="Calibri" pitchFamily="34" charset="0"/>
                <a:ea typeface="宋体" pitchFamily="2" charset="-122"/>
                <a:cs typeface="Arial" charset="0"/>
              </a:rPr>
              <a:t>For dual connectivity based end to end Redundant User Plane Paths: separate PDU sessions</a:t>
            </a:r>
          </a:p>
          <a:p>
            <a:pPr marL="1503363" lvl="2" indent="-285750" defTabSz="1219170" eaLnBrk="1" fontAlgn="auto" hangingPunct="1">
              <a:spcBef>
                <a:spcPts val="0"/>
              </a:spcBef>
              <a:spcAft>
                <a:spcPts val="0"/>
              </a:spcAft>
              <a:buFont typeface="Wingdings" panose="05000000000000000000" pitchFamily="2" charset="2"/>
              <a:buChar char="§"/>
              <a:defRPr/>
            </a:pPr>
            <a:r>
              <a:rPr lang="en-US" sz="1700" dirty="0">
                <a:latin typeface="Calibri" pitchFamily="34" charset="0"/>
                <a:ea typeface="宋体" pitchFamily="2" charset="-122"/>
                <a:cs typeface="Arial" charset="0"/>
              </a:rPr>
              <a:t>Redundant transmission on N3/N9 interfaces and Redundant transmission at transport layer: Redundant Transmission Indication (still FFS)</a:t>
            </a:r>
          </a:p>
          <a:p>
            <a:pPr marL="893763" lvl="1" indent="-285750" defTabSz="1219170" eaLnBrk="1" fontAlgn="auto" hangingPunct="1">
              <a:spcBef>
                <a:spcPts val="0"/>
              </a:spcBef>
              <a:spcAft>
                <a:spcPts val="0"/>
              </a:spcAft>
              <a:buFont typeface="Arial" panose="020B0604020202020204" pitchFamily="34" charset="0"/>
              <a:buChar char="•"/>
              <a:defRPr/>
            </a:pPr>
            <a:endParaRPr lang="en-US" sz="2800" dirty="0">
              <a:latin typeface="Calibri" pitchFamily="34" charset="0"/>
              <a:ea typeface="宋体" pitchFamily="2" charset="-122"/>
              <a:cs typeface="Arial" charset="0"/>
            </a:endParaRPr>
          </a:p>
        </p:txBody>
      </p:sp>
      <p:sp>
        <p:nvSpPr>
          <p:cNvPr id="10" name="文本框 9"/>
          <p:cNvSpPr txBox="1"/>
          <p:nvPr/>
        </p:nvSpPr>
        <p:spPr>
          <a:xfrm>
            <a:off x="480365" y="3571969"/>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1984616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448394" y="1623105"/>
          <a:ext cx="11295212" cy="161358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TEI17_NIESGU </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N40 Interface Enhancements to Support GERAN and UTRAN</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5</a:t>
                      </a:r>
                      <a:r>
                        <a:rPr lang="en-US" altLang="zh-CN" sz="1100" kern="1200" dirty="0">
                          <a:solidFill>
                            <a:schemeClr val="dk1"/>
                          </a:solidFill>
                          <a:effectLst/>
                          <a:latin typeface="Arial" panose="020B0604020202020204" pitchFamily="34" charset="0"/>
                          <a:ea typeface="+mn-ea"/>
                          <a:cs typeface="+mn-cs"/>
                        </a:rPr>
                        <a:t>%-&gt; 10%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32.251,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 TS 32.290,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SP-200854</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SA#93 (09/2021)</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China Mobile</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TEI17_NIESGU </a:t>
            </a:r>
          </a:p>
        </p:txBody>
      </p:sp>
      <p:sp>
        <p:nvSpPr>
          <p:cNvPr id="9" name="矩形 8"/>
          <p:cNvSpPr/>
          <p:nvPr/>
        </p:nvSpPr>
        <p:spPr>
          <a:xfrm>
            <a:off x="205572" y="4013513"/>
            <a:ext cx="11269350" cy="1938992"/>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One CR was agreed to TS 32.290 adding missing reference to TS 32.255</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Conclusion for a dedicated Annex in TS 32.255 (instead of re-using existing interworking Annex)</a:t>
            </a:r>
          </a:p>
          <a:p>
            <a:pPr marL="285750" lvl="0" indent="-285750" defTabSz="1219170" eaLnBrk="1" fontAlgn="auto" hangingPunct="1">
              <a:spcBef>
                <a:spcPts val="0"/>
              </a:spcBef>
              <a:spcAft>
                <a:spcPts val="0"/>
              </a:spcAft>
              <a:buFont typeface="Wingdings" panose="05000000000000000000" pitchFamily="2" charset="2"/>
              <a:buChar char="Ø"/>
              <a:defRPr/>
            </a:pPr>
            <a:endParaRPr lang="en-US" sz="28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endParaRPr lang="en-US" sz="2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2800" dirty="0">
              <a:latin typeface="Calibri" pitchFamily="34" charset="0"/>
              <a:ea typeface="宋体" pitchFamily="2" charset="-122"/>
              <a:cs typeface="Arial" charset="0"/>
            </a:endParaRPr>
          </a:p>
        </p:txBody>
      </p:sp>
      <p:sp>
        <p:nvSpPr>
          <p:cNvPr id="10" name="文本框 9"/>
          <p:cNvSpPr txBox="1"/>
          <p:nvPr/>
        </p:nvSpPr>
        <p:spPr>
          <a:xfrm>
            <a:off x="480365" y="3571969"/>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15738169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3973036635"/>
              </p:ext>
            </p:extLst>
          </p:nvPr>
        </p:nvGraphicFramePr>
        <p:xfrm>
          <a:off x="480365" y="1336150"/>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FS_EDGE_CH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Study on charging aspects of Edge Computing </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30</a:t>
                      </a:r>
                      <a:r>
                        <a:rPr lang="en-US" altLang="zh-CN" sz="1100" kern="1200" dirty="0">
                          <a:solidFill>
                            <a:schemeClr val="dk1"/>
                          </a:solidFill>
                          <a:effectLst/>
                          <a:latin typeface="Arial" panose="020B0604020202020204" pitchFamily="34" charset="0"/>
                          <a:ea typeface="+mn-ea"/>
                          <a:cs typeface="+mn-cs"/>
                        </a:rPr>
                        <a:t>%-&gt;  60%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28.815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SP-200467</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(03/2021)</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Intel Corporation (UK) Ltd</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FS_EDGE_CH</a:t>
            </a:r>
          </a:p>
        </p:txBody>
      </p:sp>
      <p:sp>
        <p:nvSpPr>
          <p:cNvPr id="9" name="矩形 8"/>
          <p:cNvSpPr/>
          <p:nvPr/>
        </p:nvSpPr>
        <p:spPr>
          <a:xfrm>
            <a:off x="380975" y="3112639"/>
            <a:ext cx="11269350" cy="3354765"/>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800" dirty="0" err="1">
                <a:latin typeface="Calibri" pitchFamily="34" charset="0"/>
                <a:ea typeface="宋体" pitchFamily="2" charset="-122"/>
                <a:cs typeface="Arial" charset="0"/>
              </a:rPr>
              <a:t>pCRs</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approved</a:t>
            </a:r>
            <a:r>
              <a:rPr lang="fr-FR" sz="1800" dirty="0">
                <a:latin typeface="Calibri" pitchFamily="34" charset="0"/>
                <a:ea typeface="宋体" pitchFamily="2" charset="-122"/>
                <a:cs typeface="Arial" charset="0"/>
              </a:rPr>
              <a:t> to TR 28.815 </a:t>
            </a:r>
            <a:r>
              <a:rPr lang="fr-FR" sz="1800" dirty="0" err="1">
                <a:latin typeface="Calibri" pitchFamily="34" charset="0"/>
                <a:ea typeface="宋体" pitchFamily="2" charset="-122"/>
                <a:cs typeface="Arial" charset="0"/>
              </a:rPr>
              <a:t>introducing</a:t>
            </a:r>
            <a:r>
              <a:rPr lang="fr-FR" sz="1800" dirty="0">
                <a:latin typeface="Calibri" pitchFamily="34" charset="0"/>
                <a:ea typeface="宋体" pitchFamily="2" charset="-122"/>
                <a:cs typeface="Arial" charset="0"/>
              </a:rPr>
              <a:t>:</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New use cases: MNO charging for 5GS based on monitored QoS: subscriber and ECSP/ASP.</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"5GS capability usage based charging for edge computing": solutions for end-user charging and inter-provider charging based on existing capabilities</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Edge enabling infrastructure resource (supporting EAS) charging, solutions for: </a:t>
            </a:r>
          </a:p>
          <a:p>
            <a:pPr marL="1503363" lvl="2" indent="-285750" defTabSz="1219170" eaLnBrk="1" fontAlgn="auto" hangingPunct="1">
              <a:spcBef>
                <a:spcPts val="0"/>
              </a:spcBef>
              <a:spcAft>
                <a:spcPts val="0"/>
              </a:spcAft>
              <a:buFont typeface="Arial" panose="020B0604020202020204" pitchFamily="34" charset="0"/>
              <a:buChar char="•"/>
              <a:defRPr/>
            </a:pPr>
            <a:r>
              <a:rPr lang="en-US" sz="1700" dirty="0">
                <a:latin typeface="Calibri" pitchFamily="34" charset="0"/>
                <a:ea typeface="宋体" pitchFamily="2" charset="-122"/>
                <a:cs typeface="Arial" charset="0"/>
              </a:rPr>
              <a:t>Resource usage: based on the mapping of VR usage measurements received from ETSI NFV MANO specified by TS 28.522.</a:t>
            </a:r>
          </a:p>
          <a:p>
            <a:pPr marL="1503363" lvl="2" indent="-285750" defTabSz="1219170" eaLnBrk="1" fontAlgn="auto" hangingPunct="1">
              <a:spcBef>
                <a:spcPts val="0"/>
              </a:spcBef>
              <a:spcAft>
                <a:spcPts val="0"/>
              </a:spcAft>
              <a:buFont typeface="Arial" panose="020B0604020202020204" pitchFamily="34" charset="0"/>
              <a:buChar char="•"/>
              <a:defRPr/>
            </a:pPr>
            <a:r>
              <a:rPr lang="en-US" sz="1700" dirty="0">
                <a:latin typeface="Calibri" pitchFamily="34" charset="0"/>
                <a:ea typeface="宋体" pitchFamily="2" charset="-122"/>
                <a:cs typeface="Arial" charset="0"/>
              </a:rPr>
              <a:t>Resource performance: based on collected performance data using file data or streaming data reporting methods</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Solutions for Charging for edge application server deployment (e.g. EAS instantiation, upgrade…) </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Solutions for Charging for edge enabling services usage: EAS discovery/registration, EAS application context transfer</a:t>
            </a:r>
            <a:endParaRPr lang="en-US" sz="1400" dirty="0">
              <a:latin typeface="Calibri" pitchFamily="34" charset="0"/>
              <a:ea typeface="宋体" pitchFamily="2" charset="-122"/>
              <a:cs typeface="Arial" charset="0"/>
            </a:endParaRPr>
          </a:p>
        </p:txBody>
      </p:sp>
      <p:sp>
        <p:nvSpPr>
          <p:cNvPr id="10" name="文本框 9"/>
          <p:cNvSpPr txBox="1"/>
          <p:nvPr/>
        </p:nvSpPr>
        <p:spPr>
          <a:xfrm>
            <a:off x="480365" y="2835253"/>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28445875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380975" y="1594564"/>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FS_5G_CIoT_CH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Study on charging aspects of 5GS </a:t>
                      </a:r>
                      <a:r>
                        <a:rPr lang="en-US" sz="1100" kern="1200" dirty="0" err="1">
                          <a:solidFill>
                            <a:schemeClr val="dk1"/>
                          </a:solidFill>
                          <a:effectLst/>
                          <a:latin typeface="Arial" panose="020B0604020202020204" pitchFamily="34" charset="0"/>
                          <a:ea typeface="+mn-ea"/>
                          <a:cs typeface="+mn-cs"/>
                        </a:rPr>
                        <a:t>CIoT</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US" altLang="zh-CN" sz="1100" kern="1200" dirty="0">
                          <a:solidFill>
                            <a:schemeClr val="dk1"/>
                          </a:solidFill>
                          <a:effectLst/>
                          <a:latin typeface="Arial" panose="020B0604020202020204" pitchFamily="34" charset="0"/>
                          <a:ea typeface="+mn-ea"/>
                          <a:cs typeface="+mn-cs"/>
                        </a:rPr>
                        <a:t>15%-&gt;  30%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28.816</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SP-200771</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SA#93</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(09/2021)</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FS_5G_CIoT_CH</a:t>
            </a:r>
          </a:p>
        </p:txBody>
      </p:sp>
      <p:sp>
        <p:nvSpPr>
          <p:cNvPr id="9" name="矩形 8"/>
          <p:cNvSpPr/>
          <p:nvPr/>
        </p:nvSpPr>
        <p:spPr>
          <a:xfrm>
            <a:off x="461325" y="3445300"/>
            <a:ext cx="11269350" cy="3016210"/>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err="1">
                <a:latin typeface="Calibri" pitchFamily="34" charset="0"/>
                <a:ea typeface="宋体" pitchFamily="2" charset="-122"/>
                <a:cs typeface="Arial" charset="0"/>
              </a:rPr>
              <a:t>pCRs</a:t>
            </a:r>
            <a:r>
              <a:rPr lang="en-US" sz="1800" dirty="0">
                <a:latin typeface="Calibri" pitchFamily="34" charset="0"/>
                <a:ea typeface="宋体" pitchFamily="2" charset="-122"/>
                <a:cs typeface="Arial" charset="0"/>
              </a:rPr>
              <a:t> approved to TR 28.816 for introduction of new use cases with associated potential charging requirements on: </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5GS </a:t>
            </a:r>
            <a:r>
              <a:rPr lang="en-US" sz="1800" dirty="0" err="1">
                <a:latin typeface="Calibri" pitchFamily="34" charset="0"/>
                <a:ea typeface="宋体" pitchFamily="2" charset="-122"/>
                <a:cs typeface="Arial" charset="0"/>
              </a:rPr>
              <a:t>CIoT</a:t>
            </a:r>
            <a:r>
              <a:rPr lang="en-US" sz="1800" dirty="0">
                <a:latin typeface="Calibri" pitchFamily="34" charset="0"/>
                <a:ea typeface="宋体" pitchFamily="2" charset="-122"/>
                <a:cs typeface="Arial" charset="0"/>
              </a:rPr>
              <a:t> for interworking to EPS procedures, and Support of Serving PLMN Rate Control (5G data connectivity charging)</a:t>
            </a:r>
            <a:endParaRPr lang="fr-FR"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Small Data Rate Control (control plane data transfer charging)</a:t>
            </a:r>
            <a:endParaRPr lang="fr-FR"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use of NIDD API (north bound API charging) </a:t>
            </a:r>
            <a:endParaRPr lang="fr-FR"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Support for monitoring events charging </a:t>
            </a:r>
            <a:endParaRPr lang="fr-FR"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Access of 5GS </a:t>
            </a:r>
            <a:r>
              <a:rPr lang="en-US" sz="1800" dirty="0" err="1">
                <a:latin typeface="Calibri" pitchFamily="34" charset="0"/>
                <a:ea typeface="宋体" pitchFamily="2" charset="-122"/>
                <a:cs typeface="Arial" charset="0"/>
              </a:rPr>
              <a:t>CIoT</a:t>
            </a:r>
            <a:r>
              <a:rPr lang="en-US" sz="1800" dirty="0">
                <a:latin typeface="Calibri" pitchFamily="34" charset="0"/>
                <a:ea typeface="宋体" pitchFamily="2" charset="-122"/>
                <a:cs typeface="Arial" charset="0"/>
              </a:rPr>
              <a:t> device</a:t>
            </a:r>
            <a:endParaRPr lang="fr-FR"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Support in home-routed roaming scenario</a:t>
            </a:r>
            <a:endParaRPr lang="fr-FR"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Support of rate control of user data </a:t>
            </a:r>
            <a:endParaRPr lang="fr-FR" sz="1800" dirty="0">
              <a:latin typeface="Calibri" pitchFamily="34" charset="0"/>
              <a:ea typeface="宋体" pitchFamily="2" charset="-122"/>
              <a:cs typeface="Arial" charset="0"/>
            </a:endParaRPr>
          </a:p>
          <a:p>
            <a:pPr marL="609585" lvl="1" indent="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
        <p:nvSpPr>
          <p:cNvPr id="10" name="文本框 9"/>
          <p:cNvSpPr txBox="1"/>
          <p:nvPr/>
        </p:nvSpPr>
        <p:spPr>
          <a:xfrm>
            <a:off x="380975" y="3093667"/>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41219714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380975" y="1594564"/>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FS_5G_Prose_CH</a:t>
                      </a:r>
                      <a:endParaRPr lang="fr-FR"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charging aspects of Proximity-based Services in 5GC</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15</a:t>
                      </a:r>
                      <a:r>
                        <a:rPr lang="en-US" altLang="zh-CN" sz="1100" kern="1200" dirty="0">
                          <a:solidFill>
                            <a:schemeClr val="dk1"/>
                          </a:solidFill>
                          <a:effectLst/>
                          <a:latin typeface="Arial" panose="020B0604020202020204" pitchFamily="34" charset="0"/>
                          <a:ea typeface="+mn-ea"/>
                          <a:cs typeface="+mn-cs"/>
                        </a:rPr>
                        <a:t>%-&gt;  40%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32.846</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SP-200767</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(03/2021)</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CATT</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FS_5G_Prose_CH</a:t>
            </a:r>
          </a:p>
        </p:txBody>
      </p:sp>
      <p:sp>
        <p:nvSpPr>
          <p:cNvPr id="10" name="文本框 9"/>
          <p:cNvSpPr txBox="1"/>
          <p:nvPr/>
        </p:nvSpPr>
        <p:spPr>
          <a:xfrm>
            <a:off x="380975" y="3093667"/>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80975" y="3371053"/>
            <a:ext cx="11269350" cy="3077766"/>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err="1">
                <a:latin typeface="Calibri" pitchFamily="34" charset="0"/>
                <a:ea typeface="宋体" pitchFamily="2" charset="-122"/>
                <a:cs typeface="Arial" charset="0"/>
              </a:rPr>
              <a:t>pCRs</a:t>
            </a:r>
            <a:r>
              <a:rPr lang="en-US" sz="1800" dirty="0">
                <a:latin typeface="Calibri" pitchFamily="34" charset="0"/>
                <a:ea typeface="宋体" pitchFamily="2" charset="-122"/>
                <a:cs typeface="Arial" charset="0"/>
              </a:rPr>
              <a:t>  agreed to TR 32.846 for introduction of :</a:t>
            </a:r>
            <a:endParaRPr lang="fr-FR" dirty="0"/>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5GS charging for </a:t>
            </a:r>
            <a:r>
              <a:rPr lang="en-US" sz="1800" dirty="0" err="1">
                <a:latin typeface="Calibri" pitchFamily="34" charset="0"/>
                <a:ea typeface="宋体" pitchFamily="2" charset="-122"/>
                <a:cs typeface="Arial" charset="0"/>
              </a:rPr>
              <a:t>ProSe</a:t>
            </a:r>
            <a:r>
              <a:rPr lang="en-US" sz="1800" dirty="0">
                <a:latin typeface="Calibri" pitchFamily="34" charset="0"/>
                <a:ea typeface="宋体" pitchFamily="2" charset="-122"/>
                <a:cs typeface="Arial" charset="0"/>
              </a:rPr>
              <a:t> Direct Discovery: use cases with associated potential charging requirements and potential solutions:  </a:t>
            </a:r>
            <a:endParaRPr lang="fr-FR" sz="1800" dirty="0">
              <a:latin typeface="Calibri" pitchFamily="34" charset="0"/>
              <a:ea typeface="宋体" pitchFamily="2" charset="-122"/>
              <a:cs typeface="Arial" charset="0"/>
            </a:endParaRPr>
          </a:p>
          <a:p>
            <a:pPr marL="1503363" lvl="2" indent="-285750" defTabSz="1219170" eaLnBrk="1" fontAlgn="auto" hangingPunct="1">
              <a:spcBef>
                <a:spcPts val="0"/>
              </a:spcBef>
              <a:spcAft>
                <a:spcPts val="0"/>
              </a:spcAft>
              <a:buFont typeface="Courier New" panose="02070309020205020404" pitchFamily="49" charset="0"/>
              <a:buChar char="o"/>
              <a:defRPr/>
            </a:pPr>
            <a:r>
              <a:rPr lang="en-US" sz="1700" dirty="0">
                <a:latin typeface="Calibri" pitchFamily="34" charset="0"/>
                <a:ea typeface="宋体" pitchFamily="2" charset="-122"/>
                <a:cs typeface="Arial" charset="0"/>
              </a:rPr>
              <a:t>For Announce Request in event based charging, in charging architectures: </a:t>
            </a:r>
            <a:r>
              <a:rPr lang="en-GB" sz="1700" dirty="0">
                <a:latin typeface="Calibri" pitchFamily="34" charset="0"/>
                <a:ea typeface="宋体" pitchFamily="2" charset="-122"/>
                <a:cs typeface="Arial" charset="0"/>
              </a:rPr>
              <a:t>5G DDNMF (CTF) or with CEF</a:t>
            </a:r>
            <a:endParaRPr lang="fr-FR" sz="1700" dirty="0">
              <a:latin typeface="Calibri" pitchFamily="34" charset="0"/>
              <a:ea typeface="宋体" pitchFamily="2" charset="-122"/>
              <a:cs typeface="Arial" charset="0"/>
            </a:endParaRPr>
          </a:p>
          <a:p>
            <a:pPr marL="1503363" lvl="2" indent="-285750" defTabSz="1219170" eaLnBrk="1" fontAlgn="auto" hangingPunct="1">
              <a:spcBef>
                <a:spcPts val="0"/>
              </a:spcBef>
              <a:spcAft>
                <a:spcPts val="0"/>
              </a:spcAft>
              <a:buFont typeface="Courier New" panose="02070309020205020404" pitchFamily="49" charset="0"/>
              <a:buChar char="o"/>
              <a:defRPr/>
            </a:pPr>
            <a:r>
              <a:rPr lang="en-US" sz="1700" dirty="0">
                <a:latin typeface="Calibri" pitchFamily="34" charset="0"/>
                <a:ea typeface="宋体" pitchFamily="2" charset="-122"/>
                <a:cs typeface="Arial" charset="0"/>
              </a:rPr>
              <a:t>Over PC5 for </a:t>
            </a:r>
            <a:r>
              <a:rPr lang="en-GB" sz="1700" dirty="0">
                <a:latin typeface="Calibri" pitchFamily="34" charset="0"/>
                <a:ea typeface="宋体" pitchFamily="2" charset="-122"/>
                <a:cs typeface="Arial" charset="0"/>
              </a:rPr>
              <a:t>both Public Safety and commercial services in </a:t>
            </a:r>
            <a:r>
              <a:rPr lang="en-US" sz="1700" dirty="0">
                <a:latin typeface="Calibri" pitchFamily="34" charset="0"/>
                <a:ea typeface="宋体" pitchFamily="2" charset="-122"/>
                <a:cs typeface="Arial" charset="0"/>
              </a:rPr>
              <a:t>charging architectures </a:t>
            </a:r>
            <a:r>
              <a:rPr lang="en-GB" sz="1700" dirty="0">
                <a:latin typeface="Calibri" pitchFamily="34" charset="0"/>
                <a:ea typeface="宋体" pitchFamily="2" charset="-122"/>
                <a:cs typeface="Arial" charset="0"/>
              </a:rPr>
              <a:t>CTF split UE (AMC) - 5G DDNMF (ADF</a:t>
            </a:r>
            <a:r>
              <a:rPr lang="en-GB" sz="1800" dirty="0">
                <a:latin typeface="Calibri" pitchFamily="34" charset="0"/>
                <a:ea typeface="宋体" pitchFamily="2" charset="-122"/>
                <a:cs typeface="Arial" charset="0"/>
              </a:rPr>
              <a:t>) </a:t>
            </a:r>
            <a:endParaRPr lang="fr-FR"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5GS charging for </a:t>
            </a:r>
            <a:r>
              <a:rPr lang="en-US" sz="1800" dirty="0" err="1">
                <a:latin typeface="Calibri" pitchFamily="34" charset="0"/>
                <a:ea typeface="宋体" pitchFamily="2" charset="-122"/>
                <a:cs typeface="Arial" charset="0"/>
              </a:rPr>
              <a:t>ProSe</a:t>
            </a:r>
            <a:r>
              <a:rPr lang="en-US" sz="1800" dirty="0">
                <a:latin typeface="Calibri" pitchFamily="34" charset="0"/>
                <a:ea typeface="宋体" pitchFamily="2" charset="-122"/>
                <a:cs typeface="Arial" charset="0"/>
              </a:rPr>
              <a:t> Direct Communication: solutions for </a:t>
            </a:r>
            <a:r>
              <a:rPr lang="en-US" sz="1800" dirty="0" err="1">
                <a:latin typeface="Calibri" pitchFamily="34" charset="0"/>
                <a:ea typeface="宋体" pitchFamily="2" charset="-122"/>
                <a:cs typeface="Arial" charset="0"/>
              </a:rPr>
              <a:t>ProSe</a:t>
            </a:r>
            <a:r>
              <a:rPr lang="en-US" sz="1800" dirty="0">
                <a:latin typeface="Calibri" pitchFamily="34" charset="0"/>
                <a:ea typeface="宋体" pitchFamily="2" charset="-122"/>
                <a:cs typeface="Arial" charset="0"/>
              </a:rPr>
              <a:t> Unicast mode Direct Communication  </a:t>
            </a:r>
          </a:p>
          <a:p>
            <a:pPr marL="1503363" lvl="2" indent="-285750" defTabSz="1219170" eaLnBrk="1" fontAlgn="auto" hangingPunct="1">
              <a:spcBef>
                <a:spcPts val="0"/>
              </a:spcBef>
              <a:spcAft>
                <a:spcPts val="0"/>
              </a:spcAft>
              <a:buFont typeface="Courier New" panose="02070309020205020404" pitchFamily="49" charset="0"/>
              <a:buChar char="o"/>
              <a:defRPr/>
            </a:pPr>
            <a:r>
              <a:rPr lang="en-US" sz="1700" dirty="0">
                <a:latin typeface="Calibri" pitchFamily="34" charset="0"/>
                <a:ea typeface="宋体" pitchFamily="2" charset="-122"/>
                <a:cs typeface="Arial" charset="0"/>
              </a:rPr>
              <a:t>event-based charging (in both architectures: </a:t>
            </a:r>
            <a:r>
              <a:rPr lang="en-US" sz="1700" dirty="0" err="1">
                <a:latin typeface="Calibri" pitchFamily="34" charset="0"/>
                <a:ea typeface="宋体" pitchFamily="2" charset="-122"/>
                <a:cs typeface="Arial" charset="0"/>
              </a:rPr>
              <a:t>ProSe</a:t>
            </a:r>
            <a:r>
              <a:rPr lang="en-US" sz="1700" dirty="0">
                <a:latin typeface="Calibri" pitchFamily="34" charset="0"/>
                <a:ea typeface="宋体" pitchFamily="2" charset="-122"/>
                <a:cs typeface="Arial" charset="0"/>
              </a:rPr>
              <a:t> Service (CTF-ADF) and CEF subscribing to </a:t>
            </a:r>
            <a:r>
              <a:rPr lang="en-US" sz="1700" dirty="0" err="1">
                <a:latin typeface="Calibri" pitchFamily="34" charset="0"/>
                <a:ea typeface="宋体" pitchFamily="2" charset="-122"/>
                <a:cs typeface="Arial" charset="0"/>
              </a:rPr>
              <a:t>ProSe</a:t>
            </a:r>
            <a:r>
              <a:rPr lang="en-US" sz="1700" dirty="0">
                <a:latin typeface="Calibri" pitchFamily="34" charset="0"/>
                <a:ea typeface="宋体" pitchFamily="2" charset="-122"/>
                <a:cs typeface="Arial" charset="0"/>
              </a:rPr>
              <a:t> Service)</a:t>
            </a:r>
          </a:p>
          <a:p>
            <a:pPr marL="1503363" lvl="2" indent="-285750" defTabSz="1219170" eaLnBrk="1" fontAlgn="auto" hangingPunct="1">
              <a:spcBef>
                <a:spcPts val="0"/>
              </a:spcBef>
              <a:spcAft>
                <a:spcPts val="0"/>
              </a:spcAft>
              <a:buFont typeface="Courier New" panose="02070309020205020404" pitchFamily="49" charset="0"/>
              <a:buChar char="o"/>
              <a:defRPr/>
            </a:pPr>
            <a:r>
              <a:rPr lang="en-US" sz="1700" dirty="0">
                <a:latin typeface="Calibri" pitchFamily="34" charset="0"/>
                <a:ea typeface="宋体" pitchFamily="2" charset="-122"/>
                <a:cs typeface="Arial" charset="0"/>
              </a:rPr>
              <a:t>session-based charging (with </a:t>
            </a:r>
            <a:r>
              <a:rPr lang="en-US" sz="1700" dirty="0" err="1">
                <a:latin typeface="Calibri" pitchFamily="34" charset="0"/>
                <a:ea typeface="宋体" pitchFamily="2" charset="-122"/>
                <a:cs typeface="Arial" charset="0"/>
              </a:rPr>
              <a:t>ProSe</a:t>
            </a:r>
            <a:r>
              <a:rPr lang="en-US" sz="1700" dirty="0">
                <a:latin typeface="Calibri" pitchFamily="34" charset="0"/>
                <a:ea typeface="宋体" pitchFamily="2" charset="-122"/>
                <a:cs typeface="Arial" charset="0"/>
              </a:rPr>
              <a:t> Service (CTF-ADF))</a:t>
            </a:r>
            <a:endParaRPr lang="fr-FR" sz="1700" dirty="0"/>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"5GS charging for </a:t>
            </a:r>
            <a:r>
              <a:rPr lang="en-US" sz="1800" dirty="0" err="1">
                <a:latin typeface="Calibri" pitchFamily="34" charset="0"/>
                <a:ea typeface="宋体" pitchFamily="2" charset="-122"/>
                <a:cs typeface="Arial" charset="0"/>
              </a:rPr>
              <a:t>ProSe</a:t>
            </a:r>
            <a:r>
              <a:rPr lang="en-US" sz="1800" dirty="0">
                <a:latin typeface="Calibri" pitchFamily="34" charset="0"/>
                <a:ea typeface="宋体" pitchFamily="2" charset="-122"/>
                <a:cs typeface="Arial" charset="0"/>
              </a:rPr>
              <a:t> Direct Communication based on QoS flow" topic with potential requirement, key issue covering </a:t>
            </a:r>
            <a:r>
              <a:rPr lang="en-GB" sz="1800" dirty="0">
                <a:latin typeface="Calibri" pitchFamily="34" charset="0"/>
                <a:ea typeface="宋体" pitchFamily="2" charset="-122"/>
                <a:cs typeface="Arial" charset="0"/>
              </a:rPr>
              <a:t>charging information per PC5 QoS Flow</a:t>
            </a:r>
            <a:endParaRPr lang="fr-FR" sz="1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24651434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380975" y="1594564"/>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839912">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FS_5GLAN_CH</a:t>
                      </a:r>
                      <a:endParaRPr lang="fr-FR"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SID on Charging Aspects of 5G LAN-type Services</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  10%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28.822</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SP-201081</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SA#92</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(06/2021)</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FS_5GLAN_CH</a:t>
            </a:r>
          </a:p>
        </p:txBody>
      </p:sp>
      <p:sp>
        <p:nvSpPr>
          <p:cNvPr id="10" name="文本框 9"/>
          <p:cNvSpPr txBox="1"/>
          <p:nvPr/>
        </p:nvSpPr>
        <p:spPr>
          <a:xfrm>
            <a:off x="380975" y="3093667"/>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80975" y="3471946"/>
            <a:ext cx="11269350" cy="3293209"/>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err="1">
                <a:latin typeface="Calibri" pitchFamily="34" charset="0"/>
                <a:ea typeface="宋体" pitchFamily="2" charset="-122"/>
                <a:cs typeface="Arial" charset="0"/>
              </a:rPr>
              <a:t>pCRs</a:t>
            </a:r>
            <a:r>
              <a:rPr lang="en-US" sz="1800" dirty="0">
                <a:latin typeface="Calibri" pitchFamily="34" charset="0"/>
                <a:ea typeface="宋体" pitchFamily="2" charset="-122"/>
                <a:cs typeface="Arial" charset="0"/>
              </a:rPr>
              <a:t>  agreed to TR 28.822 for introduction of :</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Scope, references, definitions and background based on TS 23.501 to cover: </a:t>
            </a:r>
          </a:p>
          <a:p>
            <a:pPr marL="1503363" lvl="2" indent="-285750" defTabSz="1219170" eaLnBrk="1" fontAlgn="auto" hangingPunct="1">
              <a:spcBef>
                <a:spcPts val="0"/>
              </a:spcBef>
              <a:spcAft>
                <a:spcPts val="0"/>
              </a:spcAft>
              <a:buFont typeface="Courier New" panose="02070309020205020404" pitchFamily="49" charset="0"/>
              <a:buChar char="o"/>
              <a:defRPr/>
            </a:pPr>
            <a:r>
              <a:rPr lang="en-US" sz="1800" dirty="0">
                <a:latin typeface="Calibri" pitchFamily="34" charset="0"/>
                <a:ea typeface="宋体" pitchFamily="2" charset="-122"/>
                <a:cs typeface="Arial" charset="0"/>
              </a:rPr>
              <a:t>5GLAN-type services with architecture references (using N6 tunnel, Local-switch based user plane, N19-based user plane)  </a:t>
            </a:r>
          </a:p>
          <a:p>
            <a:pPr marL="1503363" lvl="2" indent="-285750" defTabSz="1219170" eaLnBrk="1" fontAlgn="auto" hangingPunct="1">
              <a:spcBef>
                <a:spcPts val="0"/>
              </a:spcBef>
              <a:spcAft>
                <a:spcPts val="0"/>
              </a:spcAft>
              <a:buFont typeface="Courier New" panose="02070309020205020404" pitchFamily="49" charset="0"/>
              <a:buChar char="o"/>
              <a:defRPr/>
            </a:pPr>
            <a:r>
              <a:rPr lang="en-US" sz="1800" dirty="0">
                <a:latin typeface="Calibri" pitchFamily="34" charset="0"/>
                <a:ea typeface="宋体" pitchFamily="2" charset="-122"/>
                <a:cs typeface="Arial" charset="0"/>
              </a:rPr>
              <a:t>5G Virtual Network Group Management</a:t>
            </a:r>
          </a:p>
          <a:p>
            <a:pPr marL="1503363" lvl="2" indent="-285750" defTabSz="1219170" eaLnBrk="1" fontAlgn="auto" hangingPunct="1">
              <a:spcBef>
                <a:spcPts val="0"/>
              </a:spcBef>
              <a:spcAft>
                <a:spcPts val="0"/>
              </a:spcAft>
              <a:buFont typeface="Courier New" panose="02070309020205020404" pitchFamily="49" charset="0"/>
              <a:buChar char="o"/>
              <a:defRPr/>
            </a:pPr>
            <a:r>
              <a:rPr lang="en-US" sz="1800" dirty="0">
                <a:latin typeface="Calibri" pitchFamily="34" charset="0"/>
                <a:ea typeface="宋体" pitchFamily="2" charset="-122"/>
                <a:cs typeface="Arial" charset="0"/>
              </a:rPr>
              <a:t>5G Virtual Network Group Communication</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"Converged charging for 5G VN group management" : use case, potential requirements, Key issues and NEF converged charging based solution</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"Converged charging for traffic forwarding of 5G VN group communication": use case, potential requirements and Key issue </a:t>
            </a:r>
          </a:p>
          <a:p>
            <a:pPr marL="609585" lvl="1" indent="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7321298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317026" y="1240792"/>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839912">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FS_NETSLICE_CH_Ph2</a:t>
                      </a:r>
                      <a:endParaRPr lang="fr-FR"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Charging Aspects for Network Slicing Phase 2 </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  15%</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32.847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SP-201082</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SA#93</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(09/2021)</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err="1">
                          <a:solidFill>
                            <a:schemeClr val="tx1"/>
                          </a:solidFill>
                          <a:effectLst/>
                          <a:latin typeface="+mn-lt"/>
                          <a:ea typeface="+mn-ea"/>
                          <a:cs typeface="+mn-cs"/>
                        </a:rPr>
                        <a:t>Matrixx</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FS_NETSLICE_CH_Ph2</a:t>
            </a:r>
          </a:p>
        </p:txBody>
      </p:sp>
      <p:sp>
        <p:nvSpPr>
          <p:cNvPr id="10" name="文本框 9"/>
          <p:cNvSpPr txBox="1"/>
          <p:nvPr/>
        </p:nvSpPr>
        <p:spPr>
          <a:xfrm>
            <a:off x="342888" y="2739895"/>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29957" y="3123308"/>
            <a:ext cx="11269350" cy="3093154"/>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err="1">
                <a:latin typeface="Calibri" pitchFamily="34" charset="0"/>
                <a:ea typeface="宋体" pitchFamily="2" charset="-122"/>
                <a:cs typeface="Arial" charset="0"/>
              </a:rPr>
              <a:t>pCRs</a:t>
            </a:r>
            <a:r>
              <a:rPr lang="en-US" sz="1800" dirty="0">
                <a:latin typeface="Calibri" pitchFamily="34" charset="0"/>
                <a:ea typeface="宋体" pitchFamily="2" charset="-122"/>
                <a:cs typeface="Arial" charset="0"/>
              </a:rPr>
              <a:t>  agreed to TR 32.847 for introduction of :</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Scope, references and Background: </a:t>
            </a:r>
          </a:p>
          <a:p>
            <a:pPr marL="1503363" lvl="2" indent="-285750" defTabSz="1219170" eaLnBrk="1" fontAlgn="auto" hangingPunct="1">
              <a:spcBef>
                <a:spcPts val="0"/>
              </a:spcBef>
              <a:spcAft>
                <a:spcPts val="0"/>
              </a:spcAft>
              <a:buFont typeface="Courier New" panose="02070309020205020404" pitchFamily="49" charset="0"/>
              <a:buChar char="o"/>
              <a:defRPr/>
            </a:pPr>
            <a:r>
              <a:rPr lang="en-US" sz="1700" dirty="0">
                <a:latin typeface="Calibri" pitchFamily="34" charset="0"/>
                <a:ea typeface="宋体" pitchFamily="2" charset="-122"/>
                <a:cs typeface="Arial" charset="0"/>
              </a:rPr>
              <a:t>GSMA: NG.116: Charging model based on used roles, concept of NEST (GST filled with values)</a:t>
            </a:r>
          </a:p>
          <a:p>
            <a:pPr marL="1503363" lvl="2" indent="-285750" defTabSz="1219170" eaLnBrk="1" fontAlgn="auto" hangingPunct="1">
              <a:spcBef>
                <a:spcPts val="0"/>
              </a:spcBef>
              <a:spcAft>
                <a:spcPts val="0"/>
              </a:spcAft>
              <a:buFont typeface="Courier New" panose="02070309020205020404" pitchFamily="49" charset="0"/>
              <a:buChar char="o"/>
              <a:defRPr/>
            </a:pPr>
            <a:r>
              <a:rPr lang="en-US" sz="1700" dirty="0">
                <a:latin typeface="Calibri" pitchFamily="34" charset="0"/>
                <a:ea typeface="宋体" pitchFamily="2" charset="-122"/>
                <a:cs typeface="Arial" charset="0"/>
              </a:rPr>
              <a:t>3GPP network architecture defined by SA2  </a:t>
            </a:r>
          </a:p>
          <a:p>
            <a:pPr marL="1503363" lvl="2" indent="-285750" defTabSz="1219170" eaLnBrk="1" fontAlgn="auto" hangingPunct="1">
              <a:spcBef>
                <a:spcPts val="0"/>
              </a:spcBef>
              <a:spcAft>
                <a:spcPts val="0"/>
              </a:spcAft>
              <a:buFont typeface="Courier New" panose="02070309020205020404" pitchFamily="49" charset="0"/>
              <a:buChar char="o"/>
              <a:defRPr/>
            </a:pPr>
            <a:r>
              <a:rPr lang="en-US" sz="1700" dirty="0">
                <a:latin typeface="Calibri" pitchFamily="34" charset="0"/>
                <a:ea typeface="宋体" pitchFamily="2" charset="-122"/>
                <a:cs typeface="Arial" charset="0"/>
              </a:rPr>
              <a:t>Network Slice Management Charging</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Set of potential requirements: converged charging per S-NSSAI (based on "number of UEs, "number of PDU sessions", volume…), per tenant based on assigned group of S-NSSAI(s). </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Key issues for Converged Charging based on: max. number of UEs per network slice, max. number of PDU sessions, volume per Network Slice, max duration per network slice, number of simultaneous UEs per network slice, number of unique UEs per network slice, number of concurrent PDU sessions per network slice.</a:t>
            </a:r>
            <a:endParaRPr lang="fr-FR" sz="1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1109416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OAM WIs/SIs</a:t>
            </a:r>
            <a:endParaRPr lang="en-GB" dirty="0"/>
          </a:p>
        </p:txBody>
      </p:sp>
    </p:spTree>
    <p:extLst>
      <p:ext uri="{BB962C8B-B14F-4D97-AF65-F5344CB8AC3E}">
        <p14:creationId xmlns:p14="http://schemas.microsoft.com/office/powerpoint/2010/main" val="61875520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or Revised Work Items / Study Items</a:t>
            </a:r>
          </a:p>
        </p:txBody>
      </p:sp>
      <p:graphicFrame>
        <p:nvGraphicFramePr>
          <p:cNvPr id="3" name="表格 2"/>
          <p:cNvGraphicFramePr>
            <a:graphicFrameLocks noGrp="1"/>
          </p:cNvGraphicFramePr>
          <p:nvPr>
            <p:extLst>
              <p:ext uri="{D42A27DB-BD31-4B8C-83A1-F6EECF244321}">
                <p14:modId xmlns:p14="http://schemas.microsoft.com/office/powerpoint/2010/main" val="4264115611"/>
              </p:ext>
            </p:extLst>
          </p:nvPr>
        </p:nvGraphicFramePr>
        <p:xfrm>
          <a:off x="406029" y="1477361"/>
          <a:ext cx="11362300" cy="4689044"/>
        </p:xfrm>
        <a:graphic>
          <a:graphicData uri="http://schemas.openxmlformats.org/drawingml/2006/table">
            <a:tbl>
              <a:tblPr/>
              <a:tblGrid>
                <a:gridCol w="1148380">
                  <a:extLst>
                    <a:ext uri="{9D8B030D-6E8A-4147-A177-3AD203B41FA5}">
                      <a16:colId xmlns:a16="http://schemas.microsoft.com/office/drawing/2014/main" val="20000"/>
                    </a:ext>
                  </a:extLst>
                </a:gridCol>
                <a:gridCol w="968178">
                  <a:extLst>
                    <a:ext uri="{9D8B030D-6E8A-4147-A177-3AD203B41FA5}">
                      <a16:colId xmlns:a16="http://schemas.microsoft.com/office/drawing/2014/main" val="20001"/>
                    </a:ext>
                  </a:extLst>
                </a:gridCol>
                <a:gridCol w="923031">
                  <a:extLst>
                    <a:ext uri="{9D8B030D-6E8A-4147-A177-3AD203B41FA5}">
                      <a16:colId xmlns:a16="http://schemas.microsoft.com/office/drawing/2014/main" val="20002"/>
                    </a:ext>
                  </a:extLst>
                </a:gridCol>
                <a:gridCol w="4281594">
                  <a:extLst>
                    <a:ext uri="{9D8B030D-6E8A-4147-A177-3AD203B41FA5}">
                      <a16:colId xmlns:a16="http://schemas.microsoft.com/office/drawing/2014/main" val="20003"/>
                    </a:ext>
                  </a:extLst>
                </a:gridCol>
                <a:gridCol w="2340332">
                  <a:extLst>
                    <a:ext uri="{9D8B030D-6E8A-4147-A177-3AD203B41FA5}">
                      <a16:colId xmlns:a16="http://schemas.microsoft.com/office/drawing/2014/main" val="20004"/>
                    </a:ext>
                  </a:extLst>
                </a:gridCol>
                <a:gridCol w="1700785">
                  <a:extLst>
                    <a:ext uri="{9D8B030D-6E8A-4147-A177-3AD203B41FA5}">
                      <a16:colId xmlns:a16="http://schemas.microsoft.com/office/drawing/2014/main" val="20005"/>
                    </a:ext>
                  </a:extLst>
                </a:gridCol>
              </a:tblGrid>
              <a:tr h="544543">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Calibri" pitchFamily="34" charset="0"/>
                          <a:ea typeface="宋体" pitchFamily="2" charset="-122"/>
                          <a:cs typeface="Arial" charset="0"/>
                        </a:rPr>
                        <a:t>Potential related groups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48361">
                <a:tc>
                  <a:txBody>
                    <a:bodyPr/>
                    <a:lstStyle/>
                    <a:p>
                      <a:pPr algn="l" fontAlgn="t"/>
                      <a:r>
                        <a:rPr lang="en-GB" sz="1400" kern="1200" dirty="0">
                          <a:solidFill>
                            <a:schemeClr val="dk1"/>
                          </a:solidFill>
                          <a:effectLst/>
                          <a:latin typeface="+mj-lt"/>
                          <a:ea typeface="微软雅黑" panose="020B0503020204020204" pitchFamily="34" charset="-122"/>
                          <a:cs typeface="Arial" panose="020B0604020202020204" pitchFamily="34" charset="0"/>
                        </a:rPr>
                        <a:t>SP-210133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New SID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Rel-17</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kern="1200" dirty="0">
                          <a:solidFill>
                            <a:schemeClr val="dk1"/>
                          </a:solidFill>
                          <a:effectLst/>
                          <a:latin typeface="+mj-lt"/>
                          <a:ea typeface="微软雅黑" panose="020B0503020204020204" pitchFamily="34" charset="-122"/>
                          <a:cs typeface="Arial" panose="020B0604020202020204" pitchFamily="34" charset="0"/>
                        </a:rPr>
                        <a:t>  New SID on continuous integration continuous delivery support for 3GPP NFs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Lenovo Mobile Com. Technology</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1400" kern="1200" dirty="0">
                        <a:solidFill>
                          <a:schemeClr val="dk1"/>
                        </a:solidFill>
                        <a:effectLst/>
                        <a:latin typeface="+mj-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66809938"/>
                  </a:ext>
                </a:extLst>
              </a:tr>
              <a:tr h="448361">
                <a:tc>
                  <a:txBody>
                    <a:bodyPr/>
                    <a:lstStyle/>
                    <a:p>
                      <a:pPr algn="l" fontAlgn="t"/>
                      <a:r>
                        <a:rPr lang="en-GB" sz="1400" kern="1200" dirty="0">
                          <a:solidFill>
                            <a:schemeClr val="dk1"/>
                          </a:solidFill>
                          <a:effectLst/>
                          <a:latin typeface="+mj-lt"/>
                          <a:ea typeface="微软雅黑" panose="020B0503020204020204" pitchFamily="34" charset="-122"/>
                          <a:cs typeface="Arial" panose="020B0604020202020204" pitchFamily="34" charset="0"/>
                        </a:rPr>
                        <a:t>SP-210134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New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Rel-17</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j-lt"/>
                          <a:ea typeface="微软雅黑" panose="020B0503020204020204" pitchFamily="34" charset="-122"/>
                          <a:cs typeface="Arial" panose="020B0604020202020204" pitchFamily="34" charset="0"/>
                        </a:rPr>
                        <a:t>Generic Plug and connect</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Ericsson</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400" kern="1200" dirty="0">
                          <a:solidFill>
                            <a:schemeClr val="dk1"/>
                          </a:solidFill>
                          <a:effectLst/>
                          <a:latin typeface="+mj-lt"/>
                          <a:ea typeface="微软雅黑" panose="020B0503020204020204" pitchFamily="34" charset="-122"/>
                          <a:cs typeface="Arial" panose="020B0604020202020204" pitchFamily="34" charset="0"/>
                        </a:rPr>
                        <a:t> SA3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08054021"/>
                  </a:ext>
                </a:extLst>
              </a:tr>
              <a:tr h="448361">
                <a:tc>
                  <a:txBody>
                    <a:bodyPr/>
                    <a:lstStyle/>
                    <a:p>
                      <a:pPr algn="l" fontAlgn="t"/>
                      <a:r>
                        <a:rPr lang="en-GB" sz="1400" kern="1200" dirty="0">
                          <a:solidFill>
                            <a:schemeClr val="dk1"/>
                          </a:solidFill>
                          <a:effectLst/>
                          <a:latin typeface="+mj-lt"/>
                          <a:ea typeface="微软雅黑" panose="020B0503020204020204" pitchFamily="34" charset="-122"/>
                          <a:cs typeface="Arial" panose="020B0604020202020204" pitchFamily="34" charset="0"/>
                        </a:rPr>
                        <a:t>SP-210131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New SID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Rel-17</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j-lt"/>
                          <a:ea typeface="微软雅黑" panose="020B0503020204020204" pitchFamily="34" charset="-122"/>
                          <a:cs typeface="Arial" panose="020B0604020202020204" pitchFamily="34" charset="0"/>
                        </a:rPr>
                        <a:t>New SID on management aspects of network slice management capability exposure</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err="1">
                          <a:solidFill>
                            <a:schemeClr val="dk1"/>
                          </a:solidFill>
                          <a:effectLst/>
                          <a:latin typeface="+mj-lt"/>
                          <a:ea typeface="微软雅黑" panose="020B0503020204020204" pitchFamily="34" charset="-122"/>
                          <a:cs typeface="Arial" panose="020B0604020202020204" pitchFamily="34" charset="0"/>
                        </a:rPr>
                        <a:t>Alibaba</a:t>
                      </a:r>
                      <a:r>
                        <a:rPr lang="en-US" sz="1400" kern="1200" dirty="0">
                          <a:solidFill>
                            <a:schemeClr val="dk1"/>
                          </a:solidFill>
                          <a:effectLst/>
                          <a:latin typeface="+mj-lt"/>
                          <a:ea typeface="微软雅黑" panose="020B0503020204020204" pitchFamily="34" charset="-122"/>
                          <a:cs typeface="Arial" panose="020B0604020202020204" pitchFamily="34" charset="0"/>
                        </a:rPr>
                        <a:t> Group</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400" kern="1200" dirty="0">
                          <a:solidFill>
                            <a:schemeClr val="dk1"/>
                          </a:solidFill>
                          <a:effectLst/>
                          <a:latin typeface="+mj-lt"/>
                          <a:ea typeface="微软雅黑" panose="020B0503020204020204" pitchFamily="34" charset="-122"/>
                          <a:cs typeface="Arial" panose="020B0604020202020204" pitchFamily="34" charset="0"/>
                        </a:rPr>
                        <a:t>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20709767"/>
                  </a:ext>
                </a:extLst>
              </a:tr>
              <a:tr h="448361">
                <a:tc>
                  <a:txBody>
                    <a:bodyPr/>
                    <a:lstStyle/>
                    <a:p>
                      <a:pPr algn="l" fontAlgn="t"/>
                      <a:r>
                        <a:rPr lang="en-GB" sz="1400" kern="1200" dirty="0">
                          <a:solidFill>
                            <a:schemeClr val="dk1"/>
                          </a:solidFill>
                          <a:effectLst/>
                          <a:latin typeface="+mj-lt"/>
                          <a:ea typeface="微软雅黑" panose="020B0503020204020204" pitchFamily="34" charset="-122"/>
                          <a:cs typeface="Arial" panose="020B0604020202020204" pitchFamily="34" charset="0"/>
                        </a:rPr>
                        <a:t>SP-210132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New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Rel-17</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j-lt"/>
                          <a:ea typeface="微软雅黑" panose="020B0503020204020204" pitchFamily="34" charset="-122"/>
                          <a:cs typeface="Arial" panose="020B0604020202020204" pitchFamily="34" charset="0"/>
                        </a:rPr>
                        <a:t>New WID Enhancements of Management Data Analytics Service</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j-lt"/>
                          <a:ea typeface="微软雅黑" panose="020B0503020204020204" pitchFamily="34" charset="-122"/>
                          <a:cs typeface="Arial" panose="020B0604020202020204" pitchFamily="34" charset="0"/>
                        </a:rPr>
                        <a:t>Intel, NEC</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400" kern="1200" dirty="0">
                          <a:solidFill>
                            <a:schemeClr val="dk1"/>
                          </a:solidFill>
                          <a:effectLst/>
                          <a:latin typeface="+mj-lt"/>
                          <a:ea typeface="微软雅黑" panose="020B0503020204020204" pitchFamily="34" charset="-122"/>
                          <a:cs typeface="Arial" panose="020B0604020202020204" pitchFamily="34" charset="0"/>
                        </a:rPr>
                        <a:t>SA2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7400894"/>
                  </a:ext>
                </a:extLst>
              </a:tr>
              <a:tr h="448361">
                <a:tc>
                  <a:txBody>
                    <a:bodyPr/>
                    <a:lstStyle/>
                    <a:p>
                      <a:pPr algn="l" fontAlgn="t"/>
                      <a:r>
                        <a:rPr lang="en-GB" sz="1400" kern="1200" dirty="0">
                          <a:solidFill>
                            <a:schemeClr val="dk1"/>
                          </a:solidFill>
                          <a:effectLst/>
                          <a:latin typeface="+mj-lt"/>
                          <a:ea typeface="微软雅黑" panose="020B0503020204020204" pitchFamily="34" charset="-122"/>
                          <a:cs typeface="Arial" panose="020B0604020202020204" pitchFamily="34" charset="0"/>
                        </a:rPr>
                        <a:t>SP-210135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New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Rel-17</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j-lt"/>
                          <a:ea typeface="微软雅黑" panose="020B0503020204020204" pitchFamily="34" charset="-122"/>
                          <a:cs typeface="Arial" panose="020B0604020202020204" pitchFamily="34" charset="0"/>
                        </a:rPr>
                        <a:t>New WID on File Management</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Nokia, Nokia Shanghai Bell</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1400" kern="1200" dirty="0">
                        <a:solidFill>
                          <a:schemeClr val="dk1"/>
                        </a:solidFill>
                        <a:effectLst/>
                        <a:latin typeface="+mj-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12302061"/>
                  </a:ext>
                </a:extLst>
              </a:tr>
              <a:tr h="448361">
                <a:tc>
                  <a:txBody>
                    <a:bodyPr/>
                    <a:lstStyle/>
                    <a:p>
                      <a:pPr algn="l" fontAlgn="t"/>
                      <a:r>
                        <a:rPr lang="en-GB" sz="1400" kern="1200" dirty="0">
                          <a:solidFill>
                            <a:schemeClr val="dk1"/>
                          </a:solidFill>
                          <a:effectLst/>
                          <a:latin typeface="+mj-lt"/>
                          <a:ea typeface="微软雅黑" panose="020B0503020204020204" pitchFamily="34" charset="-122"/>
                          <a:cs typeface="Arial" panose="020B0604020202020204" pitchFamily="34" charset="0"/>
                        </a:rPr>
                        <a:t>SP-210136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New SID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Rel-17</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j-lt"/>
                          <a:ea typeface="微软雅黑" panose="020B0503020204020204" pitchFamily="34" charset="-122"/>
                          <a:cs typeface="Arial" panose="020B0604020202020204" pitchFamily="34" charset="0"/>
                        </a:rPr>
                        <a:t>New WID on enhancement of service based management architecture</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it-IT" altLang="zh-CN" sz="1400" kern="1200" dirty="0">
                          <a:solidFill>
                            <a:schemeClr val="dk1"/>
                          </a:solidFill>
                          <a:effectLst/>
                          <a:latin typeface="+mj-lt"/>
                          <a:ea typeface="微软雅黑" panose="020B0503020204020204" pitchFamily="34" charset="-122"/>
                          <a:cs typeface="Arial" panose="020B0604020202020204" pitchFamily="34" charset="0"/>
                        </a:rPr>
                        <a:t>Huawei, China Telecom, China Unicom, China Mobile, Ericsson</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1400" kern="1200" dirty="0">
                        <a:solidFill>
                          <a:schemeClr val="dk1"/>
                        </a:solidFill>
                        <a:effectLst/>
                        <a:latin typeface="+mj-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3977227"/>
                  </a:ext>
                </a:extLst>
              </a:tr>
              <a:tr h="448361">
                <a:tc>
                  <a:txBody>
                    <a:bodyPr/>
                    <a:lstStyle/>
                    <a:p>
                      <a:pPr algn="l" fontAlgn="t"/>
                      <a:r>
                        <a:rPr lang="en-GB" sz="1400" kern="1200" dirty="0">
                          <a:solidFill>
                            <a:schemeClr val="dk1"/>
                          </a:solidFill>
                          <a:effectLst/>
                          <a:latin typeface="+mj-lt"/>
                          <a:ea typeface="微软雅黑" panose="020B0503020204020204" pitchFamily="34" charset="-122"/>
                          <a:cs typeface="Arial" panose="020B0604020202020204" pitchFamily="34" charset="0"/>
                        </a:rPr>
                        <a:t>SP-210138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Revised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Rel-17</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j-lt"/>
                          <a:ea typeface="微软雅黑" panose="020B0503020204020204" pitchFamily="34" charset="-122"/>
                          <a:cs typeface="Arial" panose="020B0604020202020204" pitchFamily="34" charset="0"/>
                        </a:rPr>
                        <a:t>Revised WID on Discovery of management services in 5G</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Huawei</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1400" kern="1200" dirty="0">
                        <a:solidFill>
                          <a:schemeClr val="dk1"/>
                        </a:solidFill>
                        <a:effectLst/>
                        <a:latin typeface="+mj-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47846437"/>
                  </a:ext>
                </a:extLst>
              </a:tr>
              <a:tr h="448361">
                <a:tc>
                  <a:txBody>
                    <a:bodyPr/>
                    <a:lstStyle/>
                    <a:p>
                      <a:pPr algn="l" fontAlgn="t"/>
                      <a:r>
                        <a:rPr lang="en-GB" sz="1400" kern="1200" dirty="0">
                          <a:solidFill>
                            <a:schemeClr val="dk1"/>
                          </a:solidFill>
                          <a:effectLst/>
                          <a:latin typeface="+mj-lt"/>
                          <a:ea typeface="微软雅黑" panose="020B0503020204020204" pitchFamily="34" charset="-122"/>
                          <a:cs typeface="Arial" panose="020B0604020202020204" pitchFamily="34" charset="0"/>
                        </a:rPr>
                        <a:t>SP-210137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Revised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Rel-17</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kern="1200" dirty="0">
                          <a:solidFill>
                            <a:schemeClr val="dk1"/>
                          </a:solidFill>
                          <a:effectLst/>
                          <a:latin typeface="+mj-lt"/>
                          <a:ea typeface="微软雅黑" panose="020B0503020204020204" pitchFamily="34" charset="-122"/>
                          <a:cs typeface="Arial" panose="020B0604020202020204" pitchFamily="34" charset="0"/>
                        </a:rPr>
                        <a:t>  Revised WID on Enhancement on Management Aspects of 5G  Service-Level Agreement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Ericsson</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1400" kern="1200" dirty="0">
                        <a:solidFill>
                          <a:schemeClr val="dk1"/>
                        </a:solidFill>
                        <a:effectLst/>
                        <a:latin typeface="+mj-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72391543"/>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20651" y="-94596"/>
            <a:ext cx="9759950" cy="1016000"/>
          </a:xfrm>
        </p:spPr>
        <p:txBody>
          <a:bodyPr/>
          <a:lstStyle/>
          <a:p>
            <a:pPr algn="l"/>
            <a:r>
              <a:rPr lang="en-US" sz="3600" dirty="0"/>
              <a:t>Overview of SA5 OAM ongoing WIs/SIs</a:t>
            </a:r>
          </a:p>
        </p:txBody>
      </p:sp>
      <p:graphicFrame>
        <p:nvGraphicFramePr>
          <p:cNvPr id="12" name="表格 11"/>
          <p:cNvGraphicFramePr>
            <a:graphicFrameLocks noGrp="1"/>
          </p:cNvGraphicFramePr>
          <p:nvPr>
            <p:extLst>
              <p:ext uri="{D42A27DB-BD31-4B8C-83A1-F6EECF244321}">
                <p14:modId xmlns:p14="http://schemas.microsoft.com/office/powerpoint/2010/main" val="2137815146"/>
              </p:ext>
            </p:extLst>
          </p:nvPr>
        </p:nvGraphicFramePr>
        <p:xfrm>
          <a:off x="5601956" y="740319"/>
          <a:ext cx="6456065" cy="5620062"/>
        </p:xfrm>
        <a:graphic>
          <a:graphicData uri="http://schemas.openxmlformats.org/drawingml/2006/table">
            <a:tbl>
              <a:tblPr>
                <a:tableStyleId>{5C22544A-7EE6-4342-B048-85BDC9FD1C3A}</a:tableStyleId>
              </a:tblPr>
              <a:tblGrid>
                <a:gridCol w="384914">
                  <a:extLst>
                    <a:ext uri="{9D8B030D-6E8A-4147-A177-3AD203B41FA5}">
                      <a16:colId xmlns:a16="http://schemas.microsoft.com/office/drawing/2014/main" val="20000"/>
                    </a:ext>
                  </a:extLst>
                </a:gridCol>
                <a:gridCol w="3934797">
                  <a:extLst>
                    <a:ext uri="{9D8B030D-6E8A-4147-A177-3AD203B41FA5}">
                      <a16:colId xmlns:a16="http://schemas.microsoft.com/office/drawing/2014/main" val="20001"/>
                    </a:ext>
                  </a:extLst>
                </a:gridCol>
                <a:gridCol w="1046109">
                  <a:extLst>
                    <a:ext uri="{9D8B030D-6E8A-4147-A177-3AD203B41FA5}">
                      <a16:colId xmlns:a16="http://schemas.microsoft.com/office/drawing/2014/main" val="20002"/>
                    </a:ext>
                  </a:extLst>
                </a:gridCol>
                <a:gridCol w="1090245">
                  <a:extLst>
                    <a:ext uri="{9D8B030D-6E8A-4147-A177-3AD203B41FA5}">
                      <a16:colId xmlns:a16="http://schemas.microsoft.com/office/drawing/2014/main" val="20003"/>
                    </a:ext>
                  </a:extLst>
                </a:gridCol>
              </a:tblGrid>
              <a:tr h="202627">
                <a:tc>
                  <a:txBody>
                    <a:bodyPr/>
                    <a:lstStyle/>
                    <a:p>
                      <a:pPr algn="l">
                        <a:spcAft>
                          <a:spcPts val="0"/>
                        </a:spcAft>
                      </a:pP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gridSpan="3">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400" b="1" kern="1200" dirty="0">
                          <a:solidFill>
                            <a:schemeClr val="dk1"/>
                          </a:solidFill>
                          <a:effectLst/>
                          <a:latin typeface="Arial" panose="020B0604020202020204" pitchFamily="34" charset="0"/>
                          <a:ea typeface="+mn-ea"/>
                          <a:cs typeface="Arial" panose="020B0604020202020204" pitchFamily="34" charset="0"/>
                        </a:rPr>
                        <a:t>Rel-17 Operations, Administration, Maintenance and Provisioning (OAM&amp;P)</a:t>
                      </a:r>
                      <a:r>
                        <a:rPr lang="en-GB" sz="1200" b="1" dirty="0">
                          <a:effectLst/>
                          <a:latin typeface="Arial" panose="020B0604020202020204" pitchFamily="34" charset="0"/>
                          <a:cs typeface="Arial" panose="020B0604020202020204" pitchFamily="34" charset="0"/>
                        </a:rPr>
                        <a:t> </a:t>
                      </a: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Additional NRM features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adNRM</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altLang="zh-CN" sz="1200" dirty="0">
                          <a:effectLst/>
                          <a:latin typeface="Arial" panose="020B0604020202020204" pitchFamily="34" charset="0"/>
                          <a:ea typeface="+mn-ea"/>
                          <a:cs typeface="Arial" panose="020B0604020202020204" pitchFamily="34" charset="0"/>
                        </a:rPr>
                        <a:t>870026</a:t>
                      </a:r>
                      <a:endParaRPr lang="zh-CN" altLang="zh-CN" sz="1200"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1"/>
                  </a:ext>
                </a:extLst>
              </a:tr>
              <a:tr h="0">
                <a:tc>
                  <a:txBody>
                    <a:bodyPr/>
                    <a:lstStyle/>
                    <a:p>
                      <a:pPr algn="l">
                        <a:spcAft>
                          <a:spcPts val="0"/>
                        </a:spcAft>
                      </a:pPr>
                      <a:r>
                        <a:rPr lang="en-US" altLang="zh-CN" sz="1200">
                          <a:effectLst/>
                          <a:latin typeface="Arial" panose="020B0604020202020204" pitchFamily="34" charset="0"/>
                          <a:ea typeface="宋体" panose="02010600030101010101" pitchFamily="2" charset="-122"/>
                          <a:cs typeface="Arial" panose="020B0604020202020204" pitchFamily="34" charset="0"/>
                        </a:rPr>
                        <a:t>2</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5G performance measurements and KPIs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ePM_KPI_5G</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880025</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3</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MDT enhancement in 5G</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e_5GMDT</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870025</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0">
                <a:tc>
                  <a:txBody>
                    <a:bodyPr/>
                    <a:lstStyle/>
                    <a:p>
                      <a:pPr algn="l">
                        <a:spcAft>
                          <a:spcPts val="0"/>
                        </a:spcAft>
                      </a:pPr>
                      <a:r>
                        <a:rPr lang="en-US" altLang="zh-CN" sz="1200">
                          <a:effectLst/>
                          <a:latin typeface="Arial" panose="020B0604020202020204" pitchFamily="34" charset="0"/>
                          <a:ea typeface="宋体" panose="02010600030101010101" pitchFamily="2" charset="-122"/>
                          <a:cs typeface="Arial" panose="020B0604020202020204" pitchFamily="34" charset="0"/>
                        </a:rPr>
                        <a:t>4</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a:t>
                      </a:r>
                      <a:r>
                        <a:rPr lang="en-GB" sz="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QoE</a:t>
                      </a: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 Measurement Collection</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eQoE</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870027</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5</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data collection control and discovery</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MADCOL</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880028</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200624">
                <a:tc>
                  <a:txBody>
                    <a:bodyPr/>
                    <a:lstStyle/>
                    <a:p>
                      <a:pPr marL="0" algn="l" defTabSz="1219170" rtl="0" eaLnBrk="1" latinLnBrk="0" hangingPunct="1">
                        <a:spcAft>
                          <a:spcPts val="0"/>
                        </a:spcAft>
                      </a:pPr>
                      <a:r>
                        <a:rPr lang="en-US" alt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6</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Aspects of 5G Network Sharing</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MANS</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200" kern="1200" dirty="0">
                          <a:solidFill>
                            <a:srgbClr val="000000"/>
                          </a:solidFill>
                          <a:effectLst/>
                          <a:latin typeface="Arial" panose="020B0604020202020204" pitchFamily="34" charset="0"/>
                          <a:ea typeface="+mn-ea"/>
                          <a:cs typeface="Arial" panose="020B0604020202020204" pitchFamily="34" charset="0"/>
                        </a:rPr>
                        <a:t>900021</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200624">
                <a:tc>
                  <a:txBody>
                    <a:bodyPr/>
                    <a:lstStyle/>
                    <a:p>
                      <a:pPr marL="0" algn="l" defTabSz="1219170" rtl="0" eaLnBrk="1" latinLnBrk="0" hangingPunct="1">
                        <a:spcAft>
                          <a:spcPts val="0"/>
                        </a:spcAft>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Generic Plug and connect</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RUNT</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7"/>
                  </a:ext>
                </a:extLst>
              </a:tr>
              <a:tr h="200624">
                <a:tc>
                  <a:txBody>
                    <a:bodyPr/>
                    <a:lstStyle/>
                    <a:p>
                      <a:pPr marL="0" algn="l" defTabSz="1219170" rtl="0" eaLnBrk="1" fontAlgn="t" latinLnBrk="0" hangingPunct="1">
                        <a:spcAft>
                          <a:spcPts val="0"/>
                        </a:spcAft>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 WID on File Management</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fontAlgn="t" latinLnBrk="0" hangingPunct="1">
                        <a:spcAft>
                          <a:spcPts val="0"/>
                        </a:spcAft>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FIMA</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214734">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7</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Autonomous network levels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ANL</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880027</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214734">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8</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IDMS_MN</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810027</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214734">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9</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Network policy management for 5G mobile networks </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US" sz="1200">
                          <a:effectLst/>
                          <a:latin typeface="Arial" panose="020B0604020202020204" pitchFamily="34" charset="0"/>
                          <a:ea typeface="宋体" panose="02010600030101010101" pitchFamily="2" charset="-122"/>
                          <a:cs typeface="Arial" panose="020B0604020202020204" pitchFamily="34" charset="0"/>
                        </a:rPr>
                        <a:t>NPM</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860024</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10</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Enhanced Closed loop SLS Assurance</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eCOSLA</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870030</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11</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Self-Organizing Networks (SON) for 5G networks </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eSON_5G</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870028</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12</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Handover Optimization</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E_HOO</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880029</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4"/>
                  </a:ext>
                </a:extLst>
              </a:tr>
              <a:tr h="0">
                <a:tc>
                  <a:txBody>
                    <a:bodyPr/>
                    <a:lstStyle/>
                    <a:p>
                      <a:pPr marL="0" algn="l" defTabSz="1219170" rtl="0" eaLnBrk="1" latinLnBrk="0" hangingPunct="1">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13</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on EE for 5G networks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EE5GPLUS</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870022</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5"/>
                  </a:ext>
                </a:extLst>
              </a:tr>
              <a:tr h="0">
                <a:tc>
                  <a:txBody>
                    <a:bodyPr/>
                    <a:lstStyle/>
                    <a:p>
                      <a:pPr marL="0" algn="l" defTabSz="1219170" rtl="0" eaLnBrk="1" latinLnBrk="0" hangingPunct="1">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14</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Discovery of management services in 5G  </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GB"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5G</a:t>
                      </a:r>
                      <a:r>
                        <a:rPr lang="en-US" alt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D</a:t>
                      </a:r>
                      <a:r>
                        <a:rPr lang="en-GB"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MS</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820035</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6"/>
                  </a:ext>
                </a:extLst>
              </a:tr>
              <a:tr h="0">
                <a:tc>
                  <a:txBody>
                    <a:bodyPr/>
                    <a:lstStyle/>
                    <a:p>
                      <a:pPr marL="0" algn="l" defTabSz="1219170" rtl="0" eaLnBrk="1" latinLnBrk="0" hangingPunct="1">
                        <a:spcAft>
                          <a:spcPts val="0"/>
                        </a:spcAft>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mn-ea"/>
                          <a:cs typeface="Arial" panose="020B0604020202020204" pitchFamily="34" charset="0"/>
                        </a:rPr>
                        <a:t>New WID Enhancements of Management Data Analytics Service</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200" kern="1200" dirty="0" err="1">
                          <a:solidFill>
                            <a:srgbClr val="0000FF"/>
                          </a:solidFill>
                          <a:effectLst/>
                          <a:latin typeface="Arial" panose="020B0604020202020204" pitchFamily="34" charset="0"/>
                          <a:ea typeface="+mn-ea"/>
                          <a:cs typeface="Arial" panose="020B0604020202020204" pitchFamily="34" charset="0"/>
                        </a:rPr>
                        <a:t>eMDAS</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7"/>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15</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non-public networks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OAM_NPN</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870023</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extLst>
                  <a:ext uri="{0D108BD9-81ED-4DB2-BD59-A6C34878D82A}">
                    <a16:rowId xmlns:a16="http://schemas.microsoft.com/office/drawing/2014/main" val="10018"/>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16</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on Management Aspects of 5G Service-Level Agreement</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EMA5SLA</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just">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870024</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extLst>
                  <a:ext uri="{0D108BD9-81ED-4DB2-BD59-A6C34878D82A}">
                    <a16:rowId xmlns:a16="http://schemas.microsoft.com/office/drawing/2014/main" val="10019"/>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17</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the enhanced tenant concept</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eMEMTANE</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880026</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extLst>
                  <a:ext uri="{0D108BD9-81ED-4DB2-BD59-A6C34878D82A}">
                    <a16:rowId xmlns:a16="http://schemas.microsoft.com/office/drawing/2014/main" val="10020"/>
                  </a:ext>
                </a:extLst>
              </a:tr>
            </a:tbl>
          </a:graphicData>
        </a:graphic>
      </p:graphicFrame>
      <p:graphicFrame>
        <p:nvGraphicFramePr>
          <p:cNvPr id="13" name="表格 12"/>
          <p:cNvGraphicFramePr>
            <a:graphicFrameLocks noGrp="1"/>
          </p:cNvGraphicFramePr>
          <p:nvPr>
            <p:extLst>
              <p:ext uri="{D42A27DB-BD31-4B8C-83A1-F6EECF244321}">
                <p14:modId xmlns:p14="http://schemas.microsoft.com/office/powerpoint/2010/main" val="1149264305"/>
              </p:ext>
            </p:extLst>
          </p:nvPr>
        </p:nvGraphicFramePr>
        <p:xfrm>
          <a:off x="120651" y="1861540"/>
          <a:ext cx="5330580" cy="4329113"/>
        </p:xfrm>
        <a:graphic>
          <a:graphicData uri="http://schemas.openxmlformats.org/drawingml/2006/table">
            <a:tbl>
              <a:tblPr>
                <a:tableStyleId>{5C22544A-7EE6-4342-B048-85BDC9FD1C3A}</a:tableStyleId>
              </a:tblPr>
              <a:tblGrid>
                <a:gridCol w="362480">
                  <a:extLst>
                    <a:ext uri="{9D8B030D-6E8A-4147-A177-3AD203B41FA5}">
                      <a16:colId xmlns:a16="http://schemas.microsoft.com/office/drawing/2014/main" val="20000"/>
                    </a:ext>
                  </a:extLst>
                </a:gridCol>
                <a:gridCol w="3197168">
                  <a:extLst>
                    <a:ext uri="{9D8B030D-6E8A-4147-A177-3AD203B41FA5}">
                      <a16:colId xmlns:a16="http://schemas.microsoft.com/office/drawing/2014/main" val="20001"/>
                    </a:ext>
                  </a:extLst>
                </a:gridCol>
                <a:gridCol w="982110">
                  <a:extLst>
                    <a:ext uri="{9D8B030D-6E8A-4147-A177-3AD203B41FA5}">
                      <a16:colId xmlns:a16="http://schemas.microsoft.com/office/drawing/2014/main" val="20002"/>
                    </a:ext>
                  </a:extLst>
                </a:gridCol>
                <a:gridCol w="788822">
                  <a:extLst>
                    <a:ext uri="{9D8B030D-6E8A-4147-A177-3AD203B41FA5}">
                      <a16:colId xmlns:a16="http://schemas.microsoft.com/office/drawing/2014/main" val="20003"/>
                    </a:ext>
                  </a:extLst>
                </a:gridCol>
              </a:tblGrid>
              <a:tr h="288046">
                <a:tc>
                  <a:txBody>
                    <a:bodyPr/>
                    <a:lstStyle/>
                    <a:p>
                      <a:pPr algn="l">
                        <a:spcAft>
                          <a:spcPts val="0"/>
                        </a:spcAft>
                      </a:pPr>
                      <a:endParaRPr lang="zh-CN" sz="18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gridSpan="3">
                  <a:txBody>
                    <a:bodyPr/>
                    <a:lstStyle/>
                    <a:p>
                      <a:pPr marL="0" algn="l" defTabSz="1219170" rtl="0" eaLnBrk="1" latinLnBrk="0" hangingPunct="1">
                        <a:spcAft>
                          <a:spcPts val="0"/>
                        </a:spcAft>
                      </a:pPr>
                      <a:r>
                        <a:rPr lang="en-US" altLang="zh-CN" sz="1400" b="1" kern="1200" dirty="0">
                          <a:solidFill>
                            <a:schemeClr val="dk1"/>
                          </a:solidFill>
                          <a:effectLst/>
                          <a:latin typeface="Arial" panose="020B0604020202020204" pitchFamily="34" charset="0"/>
                          <a:ea typeface="+mn-ea"/>
                          <a:cs typeface="Arial" panose="020B0604020202020204" pitchFamily="34" charset="0"/>
                        </a:rPr>
                        <a:t>Rel-17 OAM&amp;P Studies </a:t>
                      </a:r>
                      <a:endParaRPr lang="zh-CN" sz="14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management and orchestration aspects </a:t>
                      </a: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with</a:t>
                      </a: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 </a:t>
                      </a:r>
                      <a:r>
                        <a:rPr lang="en-US"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integrated</a:t>
                      </a: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 satellite components in a 5G network</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a:solidFill>
                            <a:srgbClr val="000000"/>
                          </a:solidFill>
                          <a:effectLst/>
                          <a:latin typeface="Arial" panose="020B0604020202020204" pitchFamily="34" charset="0"/>
                          <a:ea typeface="宋体" panose="02010600030101010101" pitchFamily="2" charset="-122"/>
                          <a:cs typeface="Arial" panose="020B0604020202020204" pitchFamily="34" charset="0"/>
                        </a:rPr>
                        <a:t>FS_5GSAT_MO</a:t>
                      </a:r>
                      <a:endParaRPr lang="zh-CN" sz="16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830025</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2</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Data Analytics Service</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FS_eMDAS</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850028 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3</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new aspects of EE for 5G networks</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FS_EE5G</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870021</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3"/>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4</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network slice management enhancements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a:solidFill>
                            <a:srgbClr val="000000"/>
                          </a:solidFill>
                          <a:effectLst/>
                          <a:latin typeface="Arial" panose="020B0604020202020204" pitchFamily="34" charset="0"/>
                          <a:ea typeface="宋体" panose="02010600030101010101" pitchFamily="2" charset="-122"/>
                          <a:cs typeface="Arial" panose="020B0604020202020204" pitchFamily="34" charset="0"/>
                        </a:rPr>
                        <a:t>FS_NSMEN</a:t>
                      </a:r>
                      <a:endParaRPr lang="zh-CN" sz="16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860022</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4"/>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5</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Study on enhancements of edge computing management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err="1">
                          <a:effectLst/>
                          <a:latin typeface="Arial" panose="020B0604020202020204" pitchFamily="34" charset="0"/>
                          <a:ea typeface="宋体" panose="02010600030101010101" pitchFamily="2" charset="-122"/>
                          <a:cs typeface="Arial" panose="020B0604020202020204" pitchFamily="34" charset="0"/>
                        </a:rPr>
                        <a:t>FS_eEDGE_Mgt</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870029</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5"/>
                  </a:ext>
                </a:extLst>
              </a:tr>
              <a:tr h="0">
                <a:tc>
                  <a:txBody>
                    <a:bodyPr/>
                    <a:lstStyle/>
                    <a:p>
                      <a:pPr marL="0" algn="l" defTabSz="1219170" rtl="0" eaLnBrk="1" latinLnBrk="0" hangingPunct="1">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6</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YANG PUSH </a:t>
                      </a:r>
                    </a:p>
                  </a:txBody>
                  <a:tcPr marL="4763" marR="4763" marT="4763" marB="0"/>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FS_YANG</a:t>
                      </a:r>
                    </a:p>
                  </a:txBody>
                  <a:tcPr marL="4763" marR="4763" marT="4763" marB="0"/>
                </a:tc>
                <a:tc>
                  <a:txBody>
                    <a:bodyPr/>
                    <a:lstStyle/>
                    <a:p>
                      <a:pPr algn="l">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890017</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6"/>
                  </a:ext>
                </a:extLst>
              </a:tr>
              <a:tr h="0">
                <a:tc>
                  <a:txBody>
                    <a:bodyPr/>
                    <a:lstStyle/>
                    <a:p>
                      <a:pPr marL="0" algn="l" defTabSz="1219170" rtl="0" eaLnBrk="1" fontAlgn="t" latinLnBrk="0" hangingPunct="1">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7</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access control for management service </a:t>
                      </a:r>
                    </a:p>
                  </a:txBody>
                  <a:tcPr marL="4763" marR="4763" marT="4763" marB="0"/>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FS_MNSAC</a:t>
                      </a:r>
                    </a:p>
                  </a:txBody>
                  <a:tcPr marL="4763" marR="4763" marT="4763"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Arial" panose="020B0604020202020204" pitchFamily="34" charset="0"/>
                          <a:ea typeface="+mn-ea"/>
                          <a:cs typeface="Arial" panose="020B0604020202020204" pitchFamily="34" charset="0"/>
                        </a:rPr>
                        <a:t>890016</a:t>
                      </a:r>
                      <a:endParaRPr lang="zh-CN" altLang="zh-CN" sz="12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tc>
                <a:extLst>
                  <a:ext uri="{0D108BD9-81ED-4DB2-BD59-A6C34878D82A}">
                    <a16:rowId xmlns:a16="http://schemas.microsoft.com/office/drawing/2014/main" val="10007"/>
                  </a:ext>
                </a:extLst>
              </a:tr>
              <a:tr h="0">
                <a:tc>
                  <a:txBody>
                    <a:bodyPr/>
                    <a:lstStyle/>
                    <a:p>
                      <a:pPr marL="0" algn="l" defTabSz="1219170" rtl="0" eaLnBrk="1" fontAlgn="t" latinLnBrk="0" hangingPunct="1">
                        <a:spcAft>
                          <a:spcPts val="0"/>
                        </a:spcAft>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 SID on continuous integration continuous delivery support for 3GPP NFs</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altLang="zh-CN" sz="1200" kern="1200" dirty="0">
                          <a:solidFill>
                            <a:srgbClr val="0000FF"/>
                          </a:solidFill>
                          <a:effectLst/>
                          <a:latin typeface="Arial" panose="020B0604020202020204" pitchFamily="34" charset="0"/>
                          <a:ea typeface="+mn-ea"/>
                          <a:cs typeface="Arial" panose="020B0604020202020204" pitchFamily="34" charset="0"/>
                        </a:rPr>
                        <a:t>FS_CICDNS</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Wait</a:t>
                      </a:r>
                      <a:r>
                        <a:rPr lang="en-US" altLang="zh-CN" sz="1200" kern="1200" baseline="0" dirty="0">
                          <a:solidFill>
                            <a:srgbClr val="0000FF"/>
                          </a:solidFill>
                          <a:effectLst/>
                          <a:latin typeface="Arial" panose="020B0604020202020204" pitchFamily="34" charset="0"/>
                          <a:ea typeface="宋体" panose="02010600030101010101" pitchFamily="2" charset="-122"/>
                          <a:cs typeface="Arial" panose="020B0604020202020204" pitchFamily="34" charset="0"/>
                        </a:rPr>
                        <a:t> for SA approval</a:t>
                      </a:r>
                      <a:endParaRPr lang="zh-CN"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8"/>
                  </a:ext>
                </a:extLst>
              </a:tr>
              <a:tr h="0">
                <a:tc>
                  <a:txBody>
                    <a:bodyPr/>
                    <a:lstStyle/>
                    <a:p>
                      <a:pPr marL="0" algn="l" defTabSz="1219170" rtl="0" eaLnBrk="1" fontAlgn="t" latinLnBrk="0" hangingPunct="1">
                        <a:spcAft>
                          <a:spcPts val="0"/>
                        </a:spcAft>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mn-ea"/>
                          <a:cs typeface="Arial" panose="020B0604020202020204" pitchFamily="34" charset="0"/>
                        </a:rPr>
                        <a:t>New WID on enhancement of service based management architecture</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altLang="zh-CN" sz="1200" kern="1200" dirty="0" err="1">
                          <a:solidFill>
                            <a:srgbClr val="0000FF"/>
                          </a:solidFill>
                          <a:effectLst/>
                          <a:latin typeface="Arial" panose="020B0604020202020204" pitchFamily="34" charset="0"/>
                          <a:ea typeface="+mn-ea"/>
                          <a:cs typeface="Arial" panose="020B0604020202020204" pitchFamily="34" charset="0"/>
                        </a:rPr>
                        <a:t>FS_eSBMA</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mn-ea"/>
                          <a:cs typeface="Arial" panose="020B0604020202020204" pitchFamily="34" charset="0"/>
                        </a:rPr>
                        <a:t>Wait</a:t>
                      </a:r>
                      <a:r>
                        <a:rPr lang="en-US" altLang="zh-CN" sz="1200" kern="1200" baseline="0" dirty="0">
                          <a:solidFill>
                            <a:srgbClr val="0000FF"/>
                          </a:solidFill>
                          <a:effectLst/>
                          <a:latin typeface="Arial" panose="020B0604020202020204" pitchFamily="34" charset="0"/>
                          <a:ea typeface="+mn-ea"/>
                          <a:cs typeface="Arial" panose="020B0604020202020204" pitchFamily="34" charset="0"/>
                        </a:rPr>
                        <a:t> for SA approval</a:t>
                      </a:r>
                      <a:endParaRPr lang="zh-CN"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9"/>
                  </a:ext>
                </a:extLst>
              </a:tr>
              <a:tr h="0">
                <a:tc>
                  <a:txBody>
                    <a:bodyPr/>
                    <a:lstStyle/>
                    <a:p>
                      <a:pPr marL="0" algn="l" defTabSz="1219170" rtl="0" eaLnBrk="1" fontAlgn="t" latinLnBrk="0" hangingPunct="1">
                        <a:spcAft>
                          <a:spcPts val="0"/>
                        </a:spcAft>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mn-ea"/>
                          <a:cs typeface="Arial" panose="020B0604020202020204" pitchFamily="34" charset="0"/>
                        </a:rPr>
                        <a:t>New SID on management aspects of network slice management capability exposure</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altLang="zh-CN" sz="1200" kern="1200" dirty="0">
                          <a:solidFill>
                            <a:srgbClr val="0000FF"/>
                          </a:solidFill>
                          <a:effectLst/>
                          <a:latin typeface="Arial" panose="020B0604020202020204" pitchFamily="34" charset="0"/>
                          <a:ea typeface="+mn-ea"/>
                          <a:cs typeface="Arial" panose="020B0604020202020204" pitchFamily="34" charset="0"/>
                        </a:rPr>
                        <a:t>FS_NSCE</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mn-ea"/>
                          <a:cs typeface="Arial" panose="020B0604020202020204" pitchFamily="34" charset="0"/>
                        </a:rPr>
                        <a:t>Wait</a:t>
                      </a:r>
                      <a:r>
                        <a:rPr lang="en-US" altLang="zh-CN" sz="1200" kern="1200" baseline="0" dirty="0">
                          <a:solidFill>
                            <a:srgbClr val="0000FF"/>
                          </a:solidFill>
                          <a:effectLst/>
                          <a:latin typeface="Arial" panose="020B0604020202020204" pitchFamily="34" charset="0"/>
                          <a:ea typeface="+mn-ea"/>
                          <a:cs typeface="Arial" panose="020B0604020202020204" pitchFamily="34" charset="0"/>
                        </a:rPr>
                        <a:t> for SA approval</a:t>
                      </a:r>
                      <a:endParaRPr lang="zh-CN" altLang="zh-CN" sz="1200" kern="1200" dirty="0">
                        <a:solidFill>
                          <a:srgbClr val="0000FF"/>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10"/>
                  </a:ext>
                </a:extLst>
              </a:tr>
              <a:tr h="0">
                <a:tc>
                  <a:txBody>
                    <a:bodyPr/>
                    <a:lstStyle/>
                    <a:p>
                      <a:pPr marL="0" algn="l" defTabSz="1219170" rtl="0" eaLnBrk="1" latinLnBrk="0" hangingPunct="1">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marL="0" algn="l" defTabSz="1219170" rtl="0" eaLnBrk="1"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autonomous network levels (finished)</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marL="0" algn="l" defTabSz="1219170" rtl="0" eaLnBrk="1"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FS_ANL</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marL="0" algn="l" defTabSz="1219170" rtl="0" eaLnBrk="1"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850032</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extLst>
                  <a:ext uri="{0D108BD9-81ED-4DB2-BD59-A6C34878D82A}">
                    <a16:rowId xmlns:a16="http://schemas.microsoft.com/office/drawing/2014/main" val="10011"/>
                  </a:ext>
                </a:extLst>
              </a:tr>
            </a:tbl>
          </a:graphicData>
        </a:graphic>
      </p:graphicFrame>
      <p:sp>
        <p:nvSpPr>
          <p:cNvPr id="14" name="矩形 13"/>
          <p:cNvSpPr/>
          <p:nvPr/>
        </p:nvSpPr>
        <p:spPr>
          <a:xfrm>
            <a:off x="95531" y="740319"/>
            <a:ext cx="5380820" cy="1077218"/>
          </a:xfrm>
          <a:prstGeom prst="rect">
            <a:avLst/>
          </a:prstGeom>
        </p:spPr>
        <p:txBody>
          <a:bodyPr wrap="square">
            <a:spAutoFit/>
          </a:bodyPr>
          <a:lstStyle/>
          <a:p>
            <a:r>
              <a:rPr lang="en-US" altLang="zh-CN" sz="1600" b="1" dirty="0">
                <a:solidFill>
                  <a:srgbClr val="0000FF"/>
                </a:solidFill>
                <a:latin typeface="+mn-lt"/>
              </a:rPr>
              <a:t>Rel-17: 24 ongoing WIs/SIs, 1 finished SI, 3 WI and 3 SI for SA approval</a:t>
            </a:r>
          </a:p>
          <a:p>
            <a:pPr marL="285750" indent="-285750">
              <a:buFont typeface="Wingdings" panose="05000000000000000000" pitchFamily="2" charset="2"/>
              <a:buChar char="Ø"/>
            </a:pPr>
            <a:r>
              <a:rPr lang="en-US" altLang="zh-CN" sz="1600" b="1" dirty="0">
                <a:solidFill>
                  <a:srgbClr val="0000FF"/>
                </a:solidFill>
                <a:latin typeface="+mn-lt"/>
              </a:rPr>
              <a:t>17 ongoing WIs, 3 WI wait for SA approval</a:t>
            </a:r>
          </a:p>
          <a:p>
            <a:pPr marL="285750" indent="-285750">
              <a:buFont typeface="Wingdings" panose="05000000000000000000" pitchFamily="2" charset="2"/>
              <a:buChar char="Ø"/>
            </a:pPr>
            <a:r>
              <a:rPr lang="en-US" altLang="zh-CN" sz="1600" b="1" dirty="0">
                <a:solidFill>
                  <a:srgbClr val="0000FF"/>
                </a:solidFill>
                <a:latin typeface="+mn-lt"/>
              </a:rPr>
              <a:t>7 ongoing SIs, 1 finished SI, 3 SI wait for SA approval</a:t>
            </a:r>
          </a:p>
        </p:txBody>
      </p:sp>
    </p:spTree>
    <p:extLst>
      <p:ext uri="{BB962C8B-B14F-4D97-AF65-F5344CB8AC3E}">
        <p14:creationId xmlns:p14="http://schemas.microsoft.com/office/powerpoint/2010/main" val="2550203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961697" y="1765738"/>
            <a:ext cx="10229764" cy="4078471"/>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de-DE" altLang="de-DE" sz="2000" dirty="0"/>
              <a:t>Zou Lan (Huawei)	</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8/2019</a:t>
            </a:r>
            <a:br>
              <a:rPr lang="en-GB" altLang="zh-CN" sz="2000" dirty="0">
                <a:cs typeface="Times New Roman" pitchFamily="18" charset="0"/>
              </a:rPr>
            </a:br>
            <a:r>
              <a:rPr lang="en-GB" altLang="zh-CN" sz="2000" dirty="0">
                <a:cs typeface="Times New Roman" pitchFamily="18" charset="0"/>
              </a:rPr>
              <a:t>Maryse Gardella (Nokia) 			VC 	s</a:t>
            </a:r>
            <a:r>
              <a:rPr lang="en-GB" sz="2000" dirty="0">
                <a:ea typeface="宋体" pitchFamily="2" charset="-122"/>
                <a:cs typeface="Times New Roman" pitchFamily="18" charset="0"/>
              </a:rPr>
              <a:t>ince 0</a:t>
            </a:r>
            <a:r>
              <a:rPr lang="en-GB" altLang="zh-CN" sz="2000" dirty="0">
                <a:cs typeface="Times New Roman" pitchFamily="18" charset="0"/>
              </a:rPr>
              <a:t>8/2019</a:t>
            </a:r>
          </a:p>
          <a:p>
            <a:pPr>
              <a:lnSpc>
                <a:spcPct val="90000"/>
              </a:lnSpc>
              <a:buFontTx/>
              <a:buNone/>
            </a:pPr>
            <a:endParaRPr lang="en-GB" altLang="zh-CN" sz="2000" dirty="0">
              <a:solidFill>
                <a:srgbClr val="FF0000"/>
              </a:solidFill>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br>
              <a:rPr lang="en-GB" altLang="zh-CN" sz="2000" dirty="0">
                <a:cs typeface="Times New Roman" pitchFamily="18" charset="0"/>
              </a:rPr>
            </a:b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2026170" y="357344"/>
            <a:ext cx="6834188"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834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MADCOL/ePM_KPI_5G/e_5GMDT/</a:t>
            </a:r>
            <a:r>
              <a:rPr lang="en-US" altLang="zh-CN" sz="3200" kern="0" dirty="0" err="1"/>
              <a:t>eQoE</a:t>
            </a:r>
            <a:endParaRPr lang="sv-SE" sz="3200" kern="0" dirty="0"/>
          </a:p>
        </p:txBody>
      </p:sp>
      <p:sp>
        <p:nvSpPr>
          <p:cNvPr id="9" name="矩形 8"/>
          <p:cNvSpPr/>
          <p:nvPr/>
        </p:nvSpPr>
        <p:spPr>
          <a:xfrm>
            <a:off x="5745336" y="3626250"/>
            <a:ext cx="6255454" cy="2677656"/>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200" b="1" dirty="0">
                <a:latin typeface="Calibri" pitchFamily="34" charset="0"/>
                <a:cs typeface="Arial" charset="0"/>
              </a:rPr>
              <a:t>ePM_KPI_5G: </a:t>
            </a:r>
            <a:r>
              <a:rPr lang="en-US" altLang="zh-CN" sz="1200" dirty="0">
                <a:latin typeface="Calibri" pitchFamily="34" charset="0"/>
                <a:cs typeface="Arial" charset="0"/>
              </a:rPr>
              <a:t>The following topics are discussed and agreed.</a:t>
            </a:r>
            <a:endParaRPr lang="en-GB" altLang="zh-CN" sz="1200" dirty="0">
              <a:latin typeface="Calibri" pitchFamily="34" charset="0"/>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CR Rel-17 28.552 Addition of SMS message delivery related measurements for SMSF</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CR Rel-17 </a:t>
            </a:r>
            <a:r>
              <a:rPr lang="en-US" sz="1200" dirty="0">
                <a:latin typeface="Calibri" pitchFamily="34" charset="0"/>
                <a:cs typeface="Arial" charset="0"/>
              </a:rPr>
              <a:t>28.552 Addition of Registration measurements for SMSF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CR Rel-17 28.552 WI ePM_KPI_5G converted from draftCR S5-211355</a:t>
            </a:r>
          </a:p>
          <a:p>
            <a:pPr marL="171450" indent="-171450" defTabSz="1219170" eaLnBrk="1" fontAlgn="auto" hangingPunct="1">
              <a:spcBef>
                <a:spcPts val="0"/>
              </a:spcBef>
              <a:spcAft>
                <a:spcPts val="0"/>
              </a:spcAft>
              <a:buFont typeface="Wingdings" panose="05000000000000000000" pitchFamily="2" charset="2"/>
              <a:buChar char="Ø"/>
              <a:defRPr/>
            </a:pPr>
            <a:r>
              <a:rPr lang="en-GB" altLang="zh-CN" sz="1200" dirty="0">
                <a:latin typeface="Calibri" pitchFamily="34" charset="0"/>
                <a:cs typeface="Arial" charset="0"/>
              </a:rPr>
              <a:t>CR Rel-17 28.552 Add measurements related data management for UDR</a:t>
            </a:r>
            <a:endParaRPr lang="zh-CN" altLang="zh-CN" sz="1200"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altLang="zh-CN" sz="1200" dirty="0">
                <a:latin typeface="Calibri" pitchFamily="34" charset="0"/>
                <a:cs typeface="Arial" charset="0"/>
              </a:rPr>
              <a:t>CR Rel-17 28.552 Add measurements related to background data transfer policy control for PCF</a:t>
            </a:r>
            <a:endParaRPr lang="zh-CN" altLang="zh-CN" sz="1200"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altLang="zh-CN" sz="1200" dirty="0">
                <a:latin typeface="Calibri" pitchFamily="34" charset="0"/>
                <a:cs typeface="Arial" charset="0"/>
              </a:rPr>
              <a:t>CR Rel-17 28.552 Add measurements to cover all accessibility types</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Input to draft CR Rel-17 28.552 Add measurements on SMF-NEF connection establishment</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Input to draft CR Rel-17 28.552 Add measurements on service specific parameter provisioning</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Input to draft CR Rel-17 28.552 Add measurements on policy negotiation for future background data transfer</a:t>
            </a:r>
            <a:endParaRPr lang="zh-CN" altLang="zh-CN" sz="1200" dirty="0">
              <a:latin typeface="Calibri" pitchFamily="34" charset="0"/>
              <a:cs typeface="Arial" charset="0"/>
            </a:endParaRPr>
          </a:p>
          <a:p>
            <a:pPr defTabSz="1219170" eaLnBrk="1" fontAlgn="auto" hangingPunct="1">
              <a:spcBef>
                <a:spcPts val="0"/>
              </a:spcBef>
              <a:spcAft>
                <a:spcPts val="0"/>
              </a:spcAft>
              <a:defRPr/>
            </a:pPr>
            <a:r>
              <a:rPr lang="en-US" altLang="zh-CN" sz="1200" dirty="0">
                <a:latin typeface="Calibri" pitchFamily="34" charset="0"/>
                <a:cs typeface="Arial" charset="0"/>
              </a:rPr>
              <a:t>The following topics are discussed and endorsed</a:t>
            </a:r>
          </a:p>
          <a:p>
            <a:pPr marL="171450" lvl="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28.554 How to update the accessibility KPI to cover RRC Resume </a:t>
            </a:r>
          </a:p>
          <a:p>
            <a:pPr marL="171450" lvl="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Proposal to stop using draftCR for WI ePM_KPI_5G</a:t>
            </a:r>
            <a:endParaRPr lang="en-US" altLang="zh-CN" sz="1200" dirty="0">
              <a:latin typeface="Calibri" pitchFamily="34" charset="0"/>
              <a:cs typeface="Arial" charset="0"/>
            </a:endParaRPr>
          </a:p>
        </p:txBody>
      </p:sp>
      <p:sp>
        <p:nvSpPr>
          <p:cNvPr id="10" name="文本框 9"/>
          <p:cNvSpPr txBox="1"/>
          <p:nvPr/>
        </p:nvSpPr>
        <p:spPr>
          <a:xfrm>
            <a:off x="205572" y="3244181"/>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228038486"/>
              </p:ext>
            </p:extLst>
          </p:nvPr>
        </p:nvGraphicFramePr>
        <p:xfrm>
          <a:off x="205572" y="785966"/>
          <a:ext cx="11681825" cy="2538689"/>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400" b="1" kern="1200" dirty="0">
                          <a:solidFill>
                            <a:schemeClr val="lt1"/>
                          </a:solidFill>
                          <a:latin typeface="Arial" panose="020B0604020202020204" pitchFamily="34" charset="0"/>
                          <a:ea typeface="+mn-ea"/>
                          <a:cs typeface="Arial" panose="020B0604020202020204" pitchFamily="34" charset="0"/>
                        </a:rPr>
                        <a:t>WI code</a:t>
                      </a:r>
                      <a:endParaRPr lang="sv-SE" sz="14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Arial" panose="020B0604020202020204" pitchFamily="34" charset="0"/>
                          <a:ea typeface="+mn-ea"/>
                          <a:cs typeface="Arial" panose="020B0604020202020204" pitchFamily="34" charset="0"/>
                        </a:rPr>
                        <a:t>WI Title</a:t>
                      </a:r>
                      <a:endParaRPr lang="sv-SE" sz="14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latin typeface="Arial" panose="020B0604020202020204" pitchFamily="34" charset="0"/>
                          <a:cs typeface="Arial" panose="020B0604020202020204" pitchFamily="34" charset="0"/>
                        </a:rPr>
                        <a:t>Completion</a:t>
                      </a:r>
                      <a:r>
                        <a:rPr lang="sv-SE" sz="1400" dirty="0">
                          <a:latin typeface="Arial" panose="020B0604020202020204" pitchFamily="34" charset="0"/>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latin typeface="Arial" panose="020B0604020202020204" pitchFamily="34" charset="0"/>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Tdoc</a:t>
                      </a:r>
                      <a:r>
                        <a:rPr lang="en-US" altLang="zh-CN" sz="1400" dirty="0">
                          <a:latin typeface="Arial" panose="020B0604020202020204" pitchFamily="34" charset="0"/>
                          <a:cs typeface="Arial" panose="020B0604020202020204" pitchFamily="34" charset="0"/>
                        </a:rPr>
                        <a:t> reference</a:t>
                      </a:r>
                      <a:endParaRPr lang="sv-SE" sz="14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sv-SE" sz="1400" dirty="0">
                          <a:latin typeface="Arial" panose="020B0604020202020204" pitchFamily="34" charset="0"/>
                          <a:cs typeface="Arial" panose="020B0604020202020204" pitchFamily="34" charset="0"/>
                        </a:rPr>
                        <a:t>Target date</a:t>
                      </a:r>
                    </a:p>
                  </a:txBody>
                  <a:tcPr anchor="ctr">
                    <a:solidFill>
                      <a:srgbClr val="92D050"/>
                    </a:solidFill>
                  </a:tcPr>
                </a:tc>
                <a:tc>
                  <a:txBody>
                    <a:bodyPr/>
                    <a:lstStyle/>
                    <a:p>
                      <a:pPr algn="ctr"/>
                      <a:r>
                        <a:rPr lang="sv-SE" sz="1400" dirty="0">
                          <a:latin typeface="Arial" panose="020B0604020202020204" pitchFamily="34" charset="0"/>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latin typeface="Arial" panose="020B0604020202020204" pitchFamily="34" charset="0"/>
                          <a:cs typeface="Arial" panose="020B0604020202020204" pitchFamily="34" charset="0"/>
                        </a:rPr>
                        <a:t>Related</a:t>
                      </a:r>
                      <a:r>
                        <a:rPr lang="sv-SE" altLang="zh-CN" sz="1400" baseline="0" dirty="0">
                          <a:latin typeface="Arial" panose="020B0604020202020204" pitchFamily="34" charset="0"/>
                          <a:cs typeface="Arial" panose="020B0604020202020204" pitchFamily="34" charset="0"/>
                        </a:rPr>
                        <a:t> groups</a:t>
                      </a:r>
                      <a:endParaRPr lang="sv-SE" sz="1400" dirty="0">
                        <a:latin typeface="Arial" panose="020B0604020202020204" pitchFamily="34" charset="0"/>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dirty="0">
                          <a:latin typeface="Arial" panose="020B0604020202020204" pitchFamily="34" charset="0"/>
                          <a:cs typeface="Arial" panose="020B0604020202020204" pitchFamily="34" charset="0"/>
                        </a:rPr>
                        <a:t>Related</a:t>
                      </a:r>
                      <a:r>
                        <a:rPr lang="sv-SE" sz="1400" baseline="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topic</a:t>
                      </a:r>
                      <a:endParaRPr lang="sv-SE" sz="1400" dirty="0">
                        <a:latin typeface="Arial" panose="020B0604020202020204" pitchFamily="34" charset="0"/>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526224">
                <a:tc>
                  <a:txBody>
                    <a:bodyPr/>
                    <a:lstStyle/>
                    <a:p>
                      <a:pPr algn="ctr">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MADCOL</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data collection control and discovery</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5%-&gt;25%</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TS28.533/28.532/28.622/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28.623</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dirty="0">
                          <a:solidFill>
                            <a:schemeClr val="dk1"/>
                          </a:solidFill>
                          <a:effectLst/>
                          <a:latin typeface="Arial" panose="020B0604020202020204" pitchFamily="34" charset="0"/>
                          <a:ea typeface="+mn-ea"/>
                          <a:cs typeface="Arial" panose="020B0604020202020204" pitchFamily="34" charset="0"/>
                        </a:rPr>
                        <a:t>SP-200465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Arial" panose="020B0604020202020204" pitchFamily="34" charset="0"/>
                          <a:ea typeface="+mn-ea"/>
                          <a:cs typeface="Arial" panose="020B0604020202020204" pitchFamily="34" charset="0"/>
                        </a:rPr>
                        <a:t>SA#93 (Sep. 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a:solidFill>
                            <a:schemeClr val="dk1"/>
                          </a:solidFill>
                          <a:effectLst/>
                          <a:latin typeface="Arial" panose="020B0604020202020204" pitchFamily="34" charset="0"/>
                          <a:ea typeface="+mn-ea"/>
                          <a:cs typeface="Arial" panose="020B0604020202020204" pitchFamily="34" charset="0"/>
                        </a:rPr>
                        <a:t>Nokia</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Arial" panose="020B0604020202020204" pitchFamily="34" charset="0"/>
                          <a:ea typeface="+mn-ea"/>
                          <a:cs typeface="Arial" panose="020B0604020202020204" pitchFamily="34" charset="0"/>
                        </a:rPr>
                        <a:t>SA2/RAN2/RAN3</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15135">
                <a:tc>
                  <a:txBody>
                    <a:bodyPr/>
                    <a:lstStyle/>
                    <a:p>
                      <a:pPr algn="ctr">
                        <a:spcAft>
                          <a:spcPts val="0"/>
                        </a:spcAft>
                      </a:pPr>
                      <a:r>
                        <a:rPr lang="en-GB" sz="1050">
                          <a:solidFill>
                            <a:srgbClr val="000000"/>
                          </a:solidFill>
                          <a:effectLst/>
                          <a:latin typeface="Arial" panose="020B0604020202020204" pitchFamily="34" charset="0"/>
                          <a:ea typeface="宋体" panose="02010600030101010101" pitchFamily="2" charset="-122"/>
                          <a:cs typeface="Arial" panose="020B0604020202020204" pitchFamily="34" charset="0"/>
                        </a:rPr>
                        <a:t>ePM_KPI_5G</a:t>
                      </a:r>
                      <a:endParaRPr lang="zh-CN" sz="105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5G performance measurements and KPIs</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20%-&gt;40%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TS28.552/32.425/28.554/32.426/32.450/32.451/32.455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SP-200462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Arial" panose="020B0604020202020204" pitchFamily="34" charset="0"/>
                          <a:ea typeface="+mn-ea"/>
                          <a:cs typeface="Arial" panose="020B0604020202020204" pitchFamily="34" charset="0"/>
                        </a:rPr>
                        <a:t>SA#93 (Sep. 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Arial" panose="020B0604020202020204" pitchFamily="34" charset="0"/>
                        </a:rPr>
                        <a:t>Intel</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Arial" panose="020B0604020202020204" pitchFamily="34" charset="0"/>
                          <a:ea typeface="+mn-ea"/>
                          <a:cs typeface="Arial" panose="020B0604020202020204" pitchFamily="34" charset="0"/>
                        </a:rPr>
                        <a:t>SA2/RAN2/RAN3</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algn="ctr">
                        <a:spcAft>
                          <a:spcPts val="0"/>
                        </a:spcAft>
                      </a:pPr>
                      <a:r>
                        <a:rPr lang="en-GB" sz="1050">
                          <a:solidFill>
                            <a:srgbClr val="000000"/>
                          </a:solidFill>
                          <a:effectLst/>
                          <a:latin typeface="Arial" panose="020B0604020202020204" pitchFamily="34" charset="0"/>
                          <a:ea typeface="宋体" panose="02010600030101010101" pitchFamily="2" charset="-122"/>
                          <a:cs typeface="Arial" panose="020B0604020202020204" pitchFamily="34" charset="0"/>
                        </a:rPr>
                        <a:t>e_5GMDT</a:t>
                      </a:r>
                      <a:endParaRPr lang="zh-CN" sz="105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MDT enhancement in 5G</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50%-&gt;70%</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TS32.421/32.422/32.423/28.622/28.623/28.523</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SP-200191</a:t>
                      </a:r>
                    </a:p>
                  </a:txBody>
                  <a:tcPr marL="68580" marR="68580" marT="0" marB="0" anchor="ctr">
                    <a:solidFill>
                      <a:schemeClr val="tx2">
                        <a:lumMod val="20000"/>
                        <a:lumOff val="80000"/>
                      </a:schemeClr>
                    </a:solidFill>
                  </a:tcPr>
                </a:tc>
                <a:tc>
                  <a:txBody>
                    <a:bodyPr/>
                    <a:lstStyle/>
                    <a:p>
                      <a:pPr algn="ctr"/>
                      <a:r>
                        <a:rPr lang="en-GB" sz="1050" dirty="0">
                          <a:solidFill>
                            <a:srgbClr val="000000"/>
                          </a:solidFill>
                          <a:effectLst/>
                          <a:latin typeface="Arial" panose="020B0604020202020204" pitchFamily="34" charset="0"/>
                          <a:ea typeface="MS Mincho" panose="02020609040205080304" pitchFamily="49" charset="-128"/>
                          <a:cs typeface="MS Mincho" panose="02020609040205080304" pitchFamily="49" charset="-128"/>
                        </a:rPr>
                        <a:t>SA#92 (Jun. 2021)</a:t>
                      </a:r>
                      <a:endParaRPr lang="en-GB" sz="1050" dirty="0">
                        <a:effectLst/>
                        <a:latin typeface="Calibri" panose="020F0502020204030204" pitchFamily="34" charset="0"/>
                        <a:ea typeface="MS Mincho" panose="02020609040205080304" pitchFamily="49" charset="-128"/>
                        <a:cs typeface="MS Mincho" panose="02020609040205080304" pitchFamily="49" charset="-128"/>
                      </a:endParaRPr>
                    </a:p>
                    <a:p>
                      <a:pPr algn="ctr"/>
                      <a:r>
                        <a:rPr lang="en-GB" sz="1050" b="1" dirty="0">
                          <a:solidFill>
                            <a:srgbClr val="000000"/>
                          </a:solidFill>
                          <a:effectLst/>
                          <a:latin typeface="Arial" panose="020B0604020202020204" pitchFamily="34" charset="0"/>
                          <a:ea typeface="MS Mincho" panose="02020609040205080304" pitchFamily="49" charset="-128"/>
                          <a:cs typeface="MS Mincho" panose="02020609040205080304" pitchFamily="49" charset="-128"/>
                        </a:rPr>
                        <a:t>-&gt;</a:t>
                      </a:r>
                      <a:endParaRPr lang="en-GB" sz="1050" b="1" dirty="0">
                        <a:effectLst/>
                        <a:latin typeface="Calibri" panose="020F0502020204030204" pitchFamily="34" charset="0"/>
                        <a:ea typeface="MS Mincho" panose="02020609040205080304" pitchFamily="49" charset="-128"/>
                        <a:cs typeface="MS Mincho" panose="02020609040205080304" pitchFamily="49" charset="-128"/>
                      </a:endParaRPr>
                    </a:p>
                    <a:p>
                      <a:pPr algn="ctr"/>
                      <a:r>
                        <a:rPr lang="en-GB" sz="1050" b="1" dirty="0">
                          <a:solidFill>
                            <a:srgbClr val="000000"/>
                          </a:solidFill>
                          <a:effectLst/>
                          <a:latin typeface="Arial" panose="020B0604020202020204" pitchFamily="34" charset="0"/>
                          <a:ea typeface="MS Mincho" panose="02020609040205080304" pitchFamily="49" charset="-128"/>
                          <a:cs typeface="MS Mincho" panose="02020609040205080304" pitchFamily="49" charset="-128"/>
                        </a:rPr>
                        <a:t>SA#94 (Dec. 2021)</a:t>
                      </a:r>
                      <a:endParaRPr lang="en-GB" sz="1050" b="1" dirty="0">
                        <a:effectLst/>
                        <a:latin typeface="Calibri" panose="020F0502020204030204" pitchFamily="34" charset="0"/>
                        <a:ea typeface="MS Mincho" panose="02020609040205080304" pitchFamily="49" charset="-128"/>
                        <a:cs typeface="MS Mincho" panose="02020609040205080304" pitchFamily="49" charset="-128"/>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Ericsson</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Arial" panose="020B0604020202020204" pitchFamily="34" charset="0"/>
                          <a:ea typeface="+mn-ea"/>
                          <a:cs typeface="Arial" panose="020B0604020202020204" pitchFamily="34" charset="0"/>
                        </a:rPr>
                        <a:t>SA2/RAN2/RAN3</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algn="ctr">
                        <a:spcAft>
                          <a:spcPts val="0"/>
                        </a:spcAft>
                      </a:pPr>
                      <a:r>
                        <a:rPr lang="en-GB" sz="105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eQoE</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QoE Measurement Collection</a:t>
                      </a:r>
                      <a:endParaRPr lang="zh-CN" sz="105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5%-&gt;15%</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dk1"/>
                          </a:solidFill>
                          <a:effectLst/>
                          <a:latin typeface="Arial" panose="020B0604020202020204" pitchFamily="34" charset="0"/>
                          <a:ea typeface="+mn-ea"/>
                          <a:cs typeface="Arial" panose="020B0604020202020204" pitchFamily="34" charset="0"/>
                        </a:rPr>
                        <a:t>TS28.307/28.308/28.309/28.404/28.405/28.406/28.622/28.623/28.533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dirty="0">
                          <a:solidFill>
                            <a:schemeClr val="dk1"/>
                          </a:solidFill>
                          <a:effectLst/>
                          <a:latin typeface="Arial" panose="020B0604020202020204" pitchFamily="34" charset="0"/>
                          <a:ea typeface="+mn-ea"/>
                          <a:cs typeface="Arial" panose="020B0604020202020204" pitchFamily="34" charset="0"/>
                        </a:rPr>
                        <a:t>SP-200193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dk1"/>
                          </a:solidFill>
                          <a:effectLst/>
                          <a:latin typeface="Arial" panose="020B0604020202020204" pitchFamily="34" charset="0"/>
                          <a:ea typeface="+mn-ea"/>
                          <a:cs typeface="Arial" panose="020B0604020202020204" pitchFamily="34" charset="0"/>
                        </a:rPr>
                        <a:t>SA#93 (Sep. 2021)</a:t>
                      </a:r>
                      <a:endParaRPr lang="sv-SE" altLang="zh-CN"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a:solidFill>
                            <a:schemeClr val="dk1"/>
                          </a:solidFill>
                          <a:effectLst/>
                          <a:latin typeface="Arial" panose="020B0604020202020204" pitchFamily="34" charset="0"/>
                          <a:ea typeface="+mn-ea"/>
                          <a:cs typeface="Arial" panose="020B0604020202020204" pitchFamily="34" charset="0"/>
                        </a:rPr>
                        <a:t>Ericsson</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RAN2/RAN3/SA4</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6" name="矩形 5"/>
          <p:cNvSpPr/>
          <p:nvPr/>
        </p:nvSpPr>
        <p:spPr>
          <a:xfrm>
            <a:off x="378567" y="3633685"/>
            <a:ext cx="5429249" cy="2862322"/>
          </a:xfrm>
          <a:prstGeom prst="rect">
            <a:avLst/>
          </a:prstGeom>
        </p:spPr>
        <p:txBody>
          <a:bodyPr wrap="square">
            <a:spAutoFit/>
          </a:bodyPr>
          <a:lstStyle/>
          <a:p>
            <a:r>
              <a:rPr lang="en-US" altLang="zh-CN" sz="1200" b="1" dirty="0">
                <a:latin typeface="Calibri" pitchFamily="34" charset="0"/>
                <a:cs typeface="Arial" charset="0"/>
              </a:rPr>
              <a:t>MADCOL:</a:t>
            </a:r>
            <a:r>
              <a:rPr lang="en-US" altLang="zh-CN" sz="1200" dirty="0">
                <a:latin typeface="Calibri" pitchFamily="34" charset="0"/>
                <a:cs typeface="Arial" charset="0"/>
              </a:rPr>
              <a:t> The following topics are discussed and endorsed.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Simplified Request for Data Collection</a:t>
            </a:r>
          </a:p>
          <a:p>
            <a:pPr defTabSz="1219170" eaLnBrk="1" fontAlgn="auto" hangingPunct="1">
              <a:spcBef>
                <a:spcPts val="0"/>
              </a:spcBef>
              <a:spcAft>
                <a:spcPts val="0"/>
              </a:spcAft>
              <a:defRPr/>
            </a:pPr>
            <a:r>
              <a:rPr lang="en-US" altLang="zh-CN" sz="1200" dirty="0">
                <a:latin typeface="Calibri" pitchFamily="34" charset="0"/>
                <a:cs typeface="Arial" charset="0"/>
              </a:rPr>
              <a:t>The following topics are agreed as input into </a:t>
            </a:r>
            <a:r>
              <a:rPr lang="en-US" altLang="zh-CN" sz="1200" dirty="0" err="1">
                <a:latin typeface="Calibri" pitchFamily="34" charset="0"/>
                <a:cs typeface="Arial" charset="0"/>
              </a:rPr>
              <a:t>draftCR</a:t>
            </a:r>
            <a:endParaRPr lang="en-US" altLang="zh-CN" sz="1200"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Rel-17 Input to </a:t>
            </a:r>
            <a:r>
              <a:rPr lang="en-US" altLang="zh-CN" sz="1200" dirty="0" err="1">
                <a:latin typeface="Calibri" pitchFamily="34" charset="0"/>
                <a:cs typeface="Arial" charset="0"/>
              </a:rPr>
              <a:t>DraftCR</a:t>
            </a:r>
            <a:r>
              <a:rPr lang="en-US" altLang="zh-CN" sz="1200" dirty="0">
                <a:latin typeface="Calibri" pitchFamily="34" charset="0"/>
                <a:cs typeface="Arial" charset="0"/>
              </a:rPr>
              <a:t> 28.537 Add management data management requirements</a:t>
            </a:r>
            <a:endParaRPr lang="en-US" altLang="zh-CN" sz="1200" b="1" dirty="0">
              <a:latin typeface="Calibri" pitchFamily="34" charset="0"/>
              <a:cs typeface="Arial" charset="0"/>
            </a:endParaRPr>
          </a:p>
          <a:p>
            <a:pPr defTabSz="1219170" eaLnBrk="1" fontAlgn="auto" hangingPunct="1">
              <a:spcBef>
                <a:spcPts val="0"/>
              </a:spcBef>
              <a:spcAft>
                <a:spcPts val="0"/>
              </a:spcAft>
              <a:defRPr/>
            </a:pPr>
            <a:endParaRPr lang="en-US" altLang="zh-CN" sz="1200" b="1" dirty="0">
              <a:latin typeface="Calibri" pitchFamily="34" charset="0"/>
              <a:cs typeface="Arial" charset="0"/>
            </a:endParaRPr>
          </a:p>
          <a:p>
            <a:pPr defTabSz="1219170" eaLnBrk="1" fontAlgn="auto" hangingPunct="1">
              <a:spcBef>
                <a:spcPts val="0"/>
              </a:spcBef>
              <a:spcAft>
                <a:spcPts val="0"/>
              </a:spcAft>
              <a:defRPr/>
            </a:pPr>
            <a:r>
              <a:rPr lang="en-US" altLang="zh-CN" sz="1200" b="1" dirty="0">
                <a:latin typeface="+mn-lt"/>
                <a:cs typeface="Arial" charset="0"/>
              </a:rPr>
              <a:t>e_5GMDT: </a:t>
            </a:r>
            <a:r>
              <a:rPr lang="en-US" altLang="zh-CN" sz="1200" dirty="0">
                <a:latin typeface="+mn-lt"/>
                <a:cs typeface="Arial" charset="0"/>
              </a:rPr>
              <a:t>The following topics are discussed and agreed</a:t>
            </a:r>
          </a:p>
          <a:p>
            <a:pPr marL="171450" indent="-171450" defTabSz="1219170">
              <a:buFont typeface="Wingdings" panose="05000000000000000000" pitchFamily="2" charset="2"/>
              <a:buChar char="Ø"/>
              <a:defRPr/>
            </a:pPr>
            <a:r>
              <a:rPr lang="en-US" sz="1200" dirty="0">
                <a:latin typeface="+mn-lt"/>
              </a:rPr>
              <a:t>32.422 Correct tracing roaming subscribers case</a:t>
            </a:r>
          </a:p>
          <a:p>
            <a:pPr marL="171450" indent="-171450" defTabSz="1219170">
              <a:buFont typeface="Wingdings" panose="05000000000000000000" pitchFamily="2" charset="2"/>
              <a:buChar char="Ø"/>
              <a:defRPr/>
            </a:pPr>
            <a:r>
              <a:rPr lang="en-US" altLang="zh-CN" sz="1200" dirty="0">
                <a:latin typeface="+mn-lt"/>
              </a:rPr>
              <a:t>Add new requirement for GPB trace format</a:t>
            </a:r>
          </a:p>
          <a:p>
            <a:pPr marL="171450" indent="-171450" defTabSz="1219170">
              <a:buFont typeface="Wingdings" panose="05000000000000000000" pitchFamily="2" charset="2"/>
              <a:buChar char="Ø"/>
              <a:defRPr/>
            </a:pPr>
            <a:r>
              <a:rPr lang="en-US" altLang="zh-CN" sz="1200" dirty="0">
                <a:latin typeface="+mn-lt"/>
              </a:rPr>
              <a:t>Add new parameters for trace record header</a:t>
            </a:r>
          </a:p>
          <a:p>
            <a:pPr marL="171450" indent="-171450" defTabSz="1219170">
              <a:buFont typeface="Wingdings" panose="05000000000000000000" pitchFamily="2" charset="2"/>
              <a:buChar char="Ø"/>
              <a:defRPr/>
            </a:pPr>
            <a:r>
              <a:rPr lang="en-US" sz="1200" dirty="0">
                <a:latin typeface="+mn-lt"/>
              </a:rPr>
              <a:t>Add new clauses and clarification for MDT collection </a:t>
            </a:r>
            <a:r>
              <a:rPr lang="en-US" sz="1200" dirty="0" err="1">
                <a:latin typeface="+mn-lt"/>
              </a:rPr>
              <a:t>peroid</a:t>
            </a:r>
            <a:r>
              <a:rPr lang="en-US" sz="1200" dirty="0">
                <a:latin typeface="+mn-lt"/>
              </a:rPr>
              <a:t> in NR</a:t>
            </a:r>
          </a:p>
          <a:p>
            <a:pPr marL="171450" indent="-171450" defTabSz="1219170">
              <a:buFont typeface="Wingdings" panose="05000000000000000000" pitchFamily="2" charset="2"/>
              <a:buChar char="Ø"/>
              <a:defRPr/>
            </a:pPr>
            <a:r>
              <a:rPr lang="en-US" altLang="zh-CN" sz="1200" dirty="0">
                <a:latin typeface="+mn-lt"/>
              </a:rPr>
              <a:t>Add new MR-DC related requirements</a:t>
            </a:r>
          </a:p>
          <a:p>
            <a:endParaRPr lang="en-US" altLang="zh-CN" sz="1200" b="1" dirty="0">
              <a:latin typeface="+mn-lt"/>
              <a:cs typeface="Arial" charset="0"/>
            </a:endParaRPr>
          </a:p>
          <a:p>
            <a:r>
              <a:rPr lang="en-US" altLang="zh-CN" sz="1200" b="1" dirty="0" err="1">
                <a:latin typeface="+mn-lt"/>
                <a:cs typeface="Arial" charset="0"/>
              </a:rPr>
              <a:t>eQoE</a:t>
            </a:r>
            <a:r>
              <a:rPr lang="en-US" altLang="zh-CN" sz="1200" b="1" dirty="0">
                <a:latin typeface="+mn-lt"/>
                <a:cs typeface="Arial" charset="0"/>
              </a:rPr>
              <a:t>:</a:t>
            </a:r>
            <a:r>
              <a:rPr lang="en-US" altLang="zh-CN" sz="1200" dirty="0">
                <a:latin typeface="+mn-lt"/>
                <a:cs typeface="Arial" charset="0"/>
              </a:rPr>
              <a:t> The following topics are discussed and agreed</a:t>
            </a:r>
            <a:endParaRPr lang="en-US" altLang="zh-CN" sz="1200" b="1" dirty="0">
              <a:latin typeface="+mn-lt"/>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cs typeface="Arial" charset="0"/>
              </a:rPr>
              <a:t>Adding </a:t>
            </a:r>
            <a:r>
              <a:rPr lang="en-US" altLang="zh-CN" sz="1200" dirty="0" err="1">
                <a:latin typeface="+mn-lt"/>
                <a:cs typeface="Arial" charset="0"/>
              </a:rPr>
              <a:t>Signalling</a:t>
            </a:r>
            <a:r>
              <a:rPr lang="en-US" altLang="zh-CN" sz="1200" dirty="0">
                <a:latin typeface="+mn-lt"/>
                <a:cs typeface="Arial" charset="0"/>
              </a:rPr>
              <a:t> Based Activation for UTRAN and LTE</a:t>
            </a:r>
          </a:p>
          <a:p>
            <a:pPr marL="171450" indent="-171450" defTabSz="1219170">
              <a:buFont typeface="Wingdings" panose="05000000000000000000" pitchFamily="2" charset="2"/>
              <a:buChar char="Ø"/>
              <a:defRPr/>
            </a:pPr>
            <a:endParaRPr lang="en-US" altLang="zh-CN" sz="1200" dirty="0">
              <a:latin typeface="+mn-lt"/>
            </a:endParaRPr>
          </a:p>
        </p:txBody>
      </p:sp>
    </p:spTree>
    <p:extLst>
      <p:ext uri="{BB962C8B-B14F-4D97-AF65-F5344CB8AC3E}">
        <p14:creationId xmlns:p14="http://schemas.microsoft.com/office/powerpoint/2010/main" val="8249706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146497"/>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a:t>
            </a:r>
            <a:r>
              <a:rPr lang="en-US" altLang="zh-CN" sz="3200" kern="0" dirty="0" err="1"/>
              <a:t>adNRM</a:t>
            </a:r>
            <a:r>
              <a:rPr lang="en-US" altLang="zh-CN" sz="3200" kern="0" dirty="0"/>
              <a:t>/MANS</a:t>
            </a:r>
            <a:endParaRPr lang="sv-SE" sz="3200" kern="0" dirty="0"/>
          </a:p>
        </p:txBody>
      </p:sp>
      <p:sp>
        <p:nvSpPr>
          <p:cNvPr id="10" name="文本框 9"/>
          <p:cNvSpPr txBox="1"/>
          <p:nvPr/>
        </p:nvSpPr>
        <p:spPr>
          <a:xfrm>
            <a:off x="205572" y="2513947"/>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148787825"/>
              </p:ext>
            </p:extLst>
          </p:nvPr>
        </p:nvGraphicFramePr>
        <p:xfrm>
          <a:off x="205572" y="959389"/>
          <a:ext cx="11681825" cy="1487470"/>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Arial" panose="020B0604020202020204" pitchFamily="34" charset="0"/>
                          <a:ea typeface="+mn-ea"/>
                          <a:cs typeface="Arial" panose="020B0604020202020204" pitchFamily="34" charset="0"/>
                        </a:rPr>
                        <a:t>WI code</a:t>
                      </a:r>
                      <a:endParaRPr lang="sv-SE" sz="12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Arial" panose="020B0604020202020204" pitchFamily="34" charset="0"/>
                          <a:ea typeface="+mn-ea"/>
                          <a:cs typeface="Arial" panose="020B0604020202020204" pitchFamily="34" charset="0"/>
                        </a:rPr>
                        <a:t>WI Title</a:t>
                      </a:r>
                      <a:endParaRPr lang="sv-SE" sz="12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Arial" panose="020B0604020202020204" pitchFamily="34" charset="0"/>
                          <a:cs typeface="Arial" panose="020B0604020202020204" pitchFamily="34" charset="0"/>
                        </a:rPr>
                        <a:t>Completion</a:t>
                      </a:r>
                      <a:r>
                        <a:rPr lang="sv-SE" sz="1200" dirty="0">
                          <a:latin typeface="Arial" panose="020B0604020202020204" pitchFamily="34" charset="0"/>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Arial" panose="020B0604020202020204" pitchFamily="34" charset="0"/>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Arial" panose="020B0604020202020204" pitchFamily="34" charset="0"/>
                          <a:cs typeface="Arial" panose="020B0604020202020204" pitchFamily="34" charset="0"/>
                        </a:rPr>
                        <a:t>Tdoc</a:t>
                      </a:r>
                      <a:r>
                        <a:rPr lang="en-US" altLang="zh-CN" sz="1200" dirty="0">
                          <a:latin typeface="Arial" panose="020B0604020202020204" pitchFamily="34" charset="0"/>
                          <a:cs typeface="Arial" panose="020B0604020202020204" pitchFamily="34" charset="0"/>
                        </a:rPr>
                        <a:t> reference</a:t>
                      </a:r>
                      <a:endParaRPr lang="sv-SE" sz="12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sv-SE" sz="1200" dirty="0">
                          <a:latin typeface="Arial" panose="020B0604020202020204" pitchFamily="34" charset="0"/>
                          <a:cs typeface="Arial" panose="020B0604020202020204" pitchFamily="34" charset="0"/>
                        </a:rPr>
                        <a:t>Target date</a:t>
                      </a:r>
                    </a:p>
                  </a:txBody>
                  <a:tcPr anchor="ctr">
                    <a:solidFill>
                      <a:srgbClr val="92D050"/>
                    </a:solidFill>
                  </a:tcPr>
                </a:tc>
                <a:tc>
                  <a:txBody>
                    <a:bodyPr/>
                    <a:lstStyle/>
                    <a:p>
                      <a:pPr algn="ctr"/>
                      <a:r>
                        <a:rPr lang="sv-SE" sz="1200" dirty="0">
                          <a:latin typeface="Arial" panose="020B0604020202020204" pitchFamily="34" charset="0"/>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Arial" panose="020B0604020202020204" pitchFamily="34" charset="0"/>
                          <a:cs typeface="Arial" panose="020B0604020202020204" pitchFamily="34" charset="0"/>
                        </a:rPr>
                        <a:t>Related</a:t>
                      </a:r>
                      <a:r>
                        <a:rPr lang="sv-SE" altLang="zh-CN" sz="1200" baseline="0" dirty="0">
                          <a:latin typeface="Arial" panose="020B0604020202020204" pitchFamily="34" charset="0"/>
                          <a:cs typeface="Arial" panose="020B0604020202020204" pitchFamily="34" charset="0"/>
                        </a:rPr>
                        <a:t> groups</a:t>
                      </a:r>
                      <a:endParaRPr lang="sv-SE" sz="1200" dirty="0">
                        <a:latin typeface="Arial" panose="020B0604020202020204" pitchFamily="34" charset="0"/>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Arial" panose="020B0604020202020204" pitchFamily="34" charset="0"/>
                          <a:cs typeface="Arial" panose="020B0604020202020204" pitchFamily="34" charset="0"/>
                        </a:rPr>
                        <a:t>Related</a:t>
                      </a:r>
                      <a:r>
                        <a:rPr lang="sv-SE" sz="1200" baseline="0" dirty="0">
                          <a:latin typeface="Arial" panose="020B0604020202020204" pitchFamily="34" charset="0"/>
                          <a:cs typeface="Arial" panose="020B0604020202020204" pitchFamily="34" charset="0"/>
                        </a:rPr>
                        <a:t> </a:t>
                      </a:r>
                      <a:r>
                        <a:rPr lang="en-US" altLang="zh-CN" sz="1200" dirty="0">
                          <a:latin typeface="Arial" panose="020B0604020202020204" pitchFamily="34" charset="0"/>
                          <a:cs typeface="Arial" panose="020B0604020202020204" pitchFamily="34" charset="0"/>
                        </a:rPr>
                        <a:t>topic</a:t>
                      </a:r>
                      <a:endParaRPr lang="sv-SE" sz="1200" dirty="0">
                        <a:latin typeface="Arial" panose="020B0604020202020204" pitchFamily="34" charset="0"/>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515135">
                <a:tc>
                  <a:txBody>
                    <a:bodyPr/>
                    <a:lstStyle/>
                    <a:p>
                      <a:pPr algn="ctr">
                        <a:spcAft>
                          <a:spcPts val="0"/>
                        </a:spcAft>
                      </a:pPr>
                      <a:r>
                        <a:rPr lang="en-GB" sz="105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adNRM</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Additional NRM features</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5%-&gt;15%</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Arial" panose="020B0604020202020204" pitchFamily="34" charset="0"/>
                          <a:ea typeface="+mn-ea"/>
                          <a:cs typeface="Arial" panose="020B0604020202020204" pitchFamily="34" charset="0"/>
                        </a:rPr>
                        <a:t>TS28.540/28.541/28.622/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Arial" panose="020B0604020202020204" pitchFamily="34" charset="0"/>
                          <a:ea typeface="+mn-ea"/>
                          <a:cs typeface="Arial" panose="020B0604020202020204" pitchFamily="34" charset="0"/>
                        </a:rPr>
                        <a:t>28.623</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Arial" panose="020B0604020202020204" pitchFamily="34" charset="0"/>
                          <a:ea typeface="+mn-ea"/>
                          <a:cs typeface="Arial" panose="020B0604020202020204" pitchFamily="34" charset="0"/>
                        </a:rPr>
                        <a:t>SP-200192</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a:t>
                      </a:r>
                      <a:r>
                        <a:rPr lang="en-US" altLang="zh-CN" sz="1050" b="0" kern="1200" dirty="0">
                          <a:solidFill>
                            <a:schemeClr val="tx1"/>
                          </a:solidFill>
                          <a:effectLst/>
                          <a:latin typeface="Arial" panose="020B0604020202020204" pitchFamily="34" charset="0"/>
                          <a:ea typeface="+mn-ea"/>
                          <a:cs typeface="Arial" panose="020B0604020202020204" pitchFamily="34" charset="0"/>
                        </a:rPr>
                        <a:t>2</a:t>
                      </a:r>
                      <a:r>
                        <a:rPr lang="en-GB" altLang="zh-CN" sz="1050" b="0" kern="1200" dirty="0">
                          <a:solidFill>
                            <a:schemeClr val="tx1"/>
                          </a:solidFill>
                          <a:effectLst/>
                          <a:latin typeface="Arial" panose="020B0604020202020204" pitchFamily="34" charset="0"/>
                          <a:ea typeface="+mn-ea"/>
                          <a:cs typeface="Arial" panose="020B0604020202020204" pitchFamily="34" charset="0"/>
                        </a:rPr>
                        <a:t> (</a:t>
                      </a:r>
                      <a:r>
                        <a:rPr lang="en-US" altLang="zh-CN" sz="1050" b="0" kern="1200" dirty="0">
                          <a:solidFill>
                            <a:schemeClr val="tx1"/>
                          </a:solidFill>
                          <a:effectLst/>
                          <a:latin typeface="Arial" panose="020B0604020202020204" pitchFamily="34" charset="0"/>
                          <a:ea typeface="+mn-ea"/>
                          <a:cs typeface="Arial" panose="020B0604020202020204" pitchFamily="34" charset="0"/>
                        </a:rPr>
                        <a:t>Jun</a:t>
                      </a:r>
                      <a:r>
                        <a:rPr lang="en-GB" altLang="zh-CN" sz="1050" b="0" kern="1200" dirty="0">
                          <a:solidFill>
                            <a:schemeClr val="tx1"/>
                          </a:solidFill>
                          <a:effectLst/>
                          <a:latin typeface="Arial" panose="020B0604020202020204" pitchFamily="34" charset="0"/>
                          <a:ea typeface="+mn-ea"/>
                          <a:cs typeface="Arial" panose="020B0604020202020204" pitchFamily="34" charset="0"/>
                        </a:rPr>
                        <a:t>. 2021) </a:t>
                      </a:r>
                      <a:r>
                        <a:rPr lang="en-GB" sz="1050" b="1" kern="1200" dirty="0">
                          <a:solidFill>
                            <a:schemeClr val="tx1"/>
                          </a:solidFill>
                          <a:effectLst/>
                          <a:latin typeface="Arial" panose="020B0604020202020204" pitchFamily="34" charset="0"/>
                          <a:ea typeface="+mn-ea"/>
                          <a:cs typeface="Arial" panose="020B0604020202020204" pitchFamily="34" charset="0"/>
                        </a:rPr>
                        <a:t>-&gt; SA#94 (Dec. 2021)</a:t>
                      </a:r>
                      <a:endParaRPr lang="sv-SE" altLang="zh-CN" sz="105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Arial" panose="020B0604020202020204" pitchFamily="34" charset="0"/>
                          <a:ea typeface="+mn-ea"/>
                          <a:cs typeface="Arial" panose="020B0604020202020204" pitchFamily="34" charset="0"/>
                        </a:rPr>
                        <a:t>Nokia</a:t>
                      </a: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Arial" panose="020B0604020202020204" pitchFamily="34" charset="0"/>
                          <a:ea typeface="+mn-ea"/>
                          <a:cs typeface="Arial" panose="020B0604020202020204" pitchFamily="34" charset="0"/>
                        </a:rPr>
                        <a:t>SA2/RAN3</a:t>
                      </a:r>
                    </a:p>
                  </a:txBody>
                  <a:tcPr marL="68580" marR="68580" marT="0" marB="0" anchor="ctr">
                    <a:solidFill>
                      <a:schemeClr val="tx2">
                        <a:lumMod val="20000"/>
                        <a:lumOff val="80000"/>
                      </a:schemeClr>
                    </a:solidFill>
                  </a:tcPr>
                </a:tc>
                <a:tc>
                  <a:txBody>
                    <a:bodyPr/>
                    <a:lstStyle/>
                    <a:p>
                      <a:pPr algn="ctr">
                        <a:spcAft>
                          <a:spcPts val="0"/>
                        </a:spcAft>
                      </a:pP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15135">
                <a:tc>
                  <a:txBody>
                    <a:bodyPr/>
                    <a:lstStyle/>
                    <a:p>
                      <a:pPr algn="ctr">
                        <a:spcAft>
                          <a:spcPts val="0"/>
                        </a:spcAft>
                      </a:pPr>
                      <a:r>
                        <a:rPr lang="en-US" altLang="zh-CN" sz="1050" dirty="0">
                          <a:effectLst/>
                          <a:latin typeface="Arial" panose="020B0604020202020204" pitchFamily="34" charset="0"/>
                          <a:ea typeface="宋体" panose="02010600030101010101" pitchFamily="2" charset="-122"/>
                          <a:cs typeface="Arial" panose="020B0604020202020204" pitchFamily="34" charset="0"/>
                        </a:rPr>
                        <a:t>MANS</a:t>
                      </a:r>
                    </a:p>
                  </a:txBody>
                  <a:tcPr marL="9525" marR="9525" marT="9525" marB="9525">
                    <a:solidFill>
                      <a:schemeClr val="tx2">
                        <a:lumMod val="20000"/>
                        <a:lumOff val="80000"/>
                      </a:schemeClr>
                    </a:solidFill>
                  </a:tcPr>
                </a:tc>
                <a:tc>
                  <a:txBody>
                    <a:bodyPr/>
                    <a:lstStyle/>
                    <a:p>
                      <a:pPr algn="l">
                        <a:spcAft>
                          <a:spcPts val="0"/>
                        </a:spcAft>
                      </a:pPr>
                      <a:r>
                        <a:rPr lang="en-US" altLang="zh-CN" sz="1050" dirty="0">
                          <a:effectLst/>
                          <a:latin typeface="Arial" panose="020B0604020202020204" pitchFamily="34" charset="0"/>
                          <a:ea typeface="+mn-ea"/>
                          <a:cs typeface="Arial" panose="020B0604020202020204" pitchFamily="34" charset="0"/>
                        </a:rPr>
                        <a:t>Management Aspects of 5G Network Sharing</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0%-&gt;20%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TS 28.541/28.552/32.130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SP-201080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Arial" panose="020B0604020202020204" pitchFamily="34" charset="0"/>
                          <a:ea typeface="+mn-ea"/>
                          <a:cs typeface="Arial" panose="020B0604020202020204" pitchFamily="34" charset="0"/>
                        </a:rPr>
                        <a:t>SA#93 (Sep. 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China Unicom</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RAN2/RAN3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bl>
          </a:graphicData>
        </a:graphic>
      </p:graphicFrame>
      <p:sp>
        <p:nvSpPr>
          <p:cNvPr id="7" name="矩形 8">
            <a:extLst>
              <a:ext uri="{FF2B5EF4-FFF2-40B4-BE49-F238E27FC236}">
                <a16:creationId xmlns:a16="http://schemas.microsoft.com/office/drawing/2014/main" id="{0FC49802-FAF0-4D9F-B29E-B84643A357F1}"/>
              </a:ext>
            </a:extLst>
          </p:cNvPr>
          <p:cNvSpPr/>
          <p:nvPr/>
        </p:nvSpPr>
        <p:spPr>
          <a:xfrm>
            <a:off x="301031" y="2862334"/>
            <a:ext cx="4733194" cy="2092881"/>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b="1" dirty="0" err="1">
                <a:latin typeface="+mj-lt"/>
                <a:cs typeface="Arial" charset="0"/>
              </a:rPr>
              <a:t>adNRM</a:t>
            </a:r>
            <a:r>
              <a:rPr lang="en-US" altLang="zh-CN" b="1" dirty="0">
                <a:latin typeface="+mj-lt"/>
                <a:cs typeface="Arial" charset="0"/>
              </a:rPr>
              <a:t>: </a:t>
            </a:r>
            <a:r>
              <a:rPr lang="en-US" altLang="zh-CN" dirty="0">
                <a:latin typeface="+mj-lt"/>
                <a:cs typeface="Arial" charset="0"/>
              </a:rPr>
              <a:t>The following topics are discussed and agreed</a:t>
            </a:r>
            <a:endParaRPr lang="en-GB" altLang="zh-CN" dirty="0">
              <a:latin typeface="+mj-lt"/>
              <a:cs typeface="Arial" charset="0"/>
            </a:endParaRPr>
          </a:p>
          <a:p>
            <a:pPr>
              <a:buFont typeface="Wingdings" panose="05000000000000000000" pitchFamily="2" charset="2"/>
              <a:buChar char="Ø"/>
            </a:pPr>
            <a:r>
              <a:rPr lang="en-US" altLang="zh-CN" dirty="0">
                <a:latin typeface="+mj-lt"/>
              </a:rPr>
              <a:t> Correct NR endpoint classes containment in YANG</a:t>
            </a:r>
          </a:p>
          <a:p>
            <a:pPr>
              <a:buFont typeface="Wingdings" panose="05000000000000000000" pitchFamily="2" charset="2"/>
              <a:buChar char="Ø"/>
            </a:pPr>
            <a:r>
              <a:rPr lang="en-US" altLang="zh-CN" dirty="0">
                <a:latin typeface="+mj-lt"/>
              </a:rPr>
              <a:t> Code begin end markers and longer prefix length</a:t>
            </a:r>
          </a:p>
          <a:p>
            <a:pPr lvl="0">
              <a:buFont typeface="Wingdings" panose="05000000000000000000" pitchFamily="2" charset="2"/>
              <a:buChar char="Ø"/>
            </a:pPr>
            <a:r>
              <a:rPr lang="en-US" altLang="zh-CN" dirty="0">
                <a:latin typeface="Calibri"/>
              </a:rPr>
              <a:t> New pattern of mapping classes and containment in YANG</a:t>
            </a:r>
          </a:p>
          <a:p>
            <a:pPr lvl="0"/>
            <a:r>
              <a:rPr lang="en-US" altLang="zh-CN" dirty="0">
                <a:latin typeface="Calibri"/>
                <a:cs typeface="Arial" charset="0"/>
              </a:rPr>
              <a:t>The following topics are discussed and agreed.</a:t>
            </a:r>
            <a:endParaRPr lang="en-US" altLang="zh-CN" dirty="0">
              <a:latin typeface="Calibri"/>
            </a:endParaRPr>
          </a:p>
          <a:p>
            <a:pPr marL="171450" lvl="0" indent="-171450">
              <a:buFont typeface="Wingdings" panose="05000000000000000000" pitchFamily="2" charset="2"/>
              <a:buChar char="Ø"/>
            </a:pPr>
            <a:r>
              <a:rPr lang="en-US" dirty="0">
                <a:latin typeface="Calibri"/>
              </a:rPr>
              <a:t>YANG containment mapping</a:t>
            </a:r>
          </a:p>
          <a:p>
            <a:pPr lvl="0"/>
            <a:r>
              <a:rPr lang="en-US" altLang="zh-CN" dirty="0">
                <a:latin typeface="Calibri"/>
                <a:cs typeface="Arial" charset="0"/>
              </a:rPr>
              <a:t>The following topics are conditional agreed.</a:t>
            </a:r>
            <a:endParaRPr lang="en-US" altLang="zh-CN" dirty="0">
              <a:latin typeface="Calibri"/>
            </a:endParaRPr>
          </a:p>
          <a:p>
            <a:pPr marL="171450" lvl="0" indent="-171450">
              <a:buFont typeface="Wingdings" panose="05000000000000000000" pitchFamily="2" charset="2"/>
              <a:buChar char="Ø"/>
            </a:pPr>
            <a:r>
              <a:rPr lang="en-US" dirty="0">
                <a:latin typeface="Calibri"/>
              </a:rPr>
              <a:t>Correct </a:t>
            </a:r>
            <a:r>
              <a:rPr lang="en-US" dirty="0" err="1">
                <a:latin typeface="Calibri"/>
              </a:rPr>
              <a:t>NtfSubscriptionControl</a:t>
            </a:r>
            <a:r>
              <a:rPr lang="en-US" dirty="0">
                <a:latin typeface="Calibri"/>
              </a:rPr>
              <a:t> containment in YANG</a:t>
            </a:r>
          </a:p>
          <a:p>
            <a:pPr marL="171450" lvl="0" indent="-171450">
              <a:buFont typeface="Wingdings" panose="05000000000000000000" pitchFamily="2" charset="2"/>
              <a:buChar char="Ø"/>
            </a:pPr>
            <a:r>
              <a:rPr lang="en-US" dirty="0">
                <a:latin typeface="Calibri"/>
              </a:rPr>
              <a:t>Correct NR endpoint classes containment in YANG</a:t>
            </a:r>
          </a:p>
          <a:p>
            <a:endParaRPr lang="en-US" altLang="zh-CN" b="1" dirty="0">
              <a:latin typeface="+mj-lt"/>
              <a:cs typeface="Arial" charset="0"/>
            </a:endParaRPr>
          </a:p>
        </p:txBody>
      </p:sp>
      <p:sp>
        <p:nvSpPr>
          <p:cNvPr id="8" name="矩形 5">
            <a:extLst>
              <a:ext uri="{FF2B5EF4-FFF2-40B4-BE49-F238E27FC236}">
                <a16:creationId xmlns:a16="http://schemas.microsoft.com/office/drawing/2014/main" id="{1687CFCF-D70A-41D5-8C88-F114EBE27052}"/>
              </a:ext>
            </a:extLst>
          </p:cNvPr>
          <p:cNvSpPr/>
          <p:nvPr/>
        </p:nvSpPr>
        <p:spPr>
          <a:xfrm>
            <a:off x="5280409" y="2862334"/>
            <a:ext cx="6738990" cy="2893100"/>
          </a:xfrm>
          <a:prstGeom prst="rect">
            <a:avLst/>
          </a:prstGeom>
        </p:spPr>
        <p:txBody>
          <a:bodyPr wrap="square">
            <a:spAutoFit/>
          </a:bodyPr>
          <a:lstStyle/>
          <a:p>
            <a:pPr marL="285750" lvl="0" indent="-285750">
              <a:buFont typeface="Wingdings" panose="05000000000000000000" pitchFamily="2" charset="2"/>
              <a:buChar char="Ø"/>
            </a:pPr>
            <a:r>
              <a:rPr lang="en-US" dirty="0">
                <a:latin typeface="Calibri"/>
              </a:rPr>
              <a:t>CR TS 32.130 Update role definition and business requirements for network sharing</a:t>
            </a:r>
          </a:p>
          <a:p>
            <a:pPr marL="285750" lvl="0" indent="-285750">
              <a:buFont typeface="Wingdings" panose="05000000000000000000" pitchFamily="2" charset="2"/>
              <a:buChar char="Ø"/>
            </a:pPr>
            <a:r>
              <a:rPr lang="en-US" altLang="zh-CN" dirty="0">
                <a:latin typeface="Calibri"/>
              </a:rPr>
              <a:t>LS from SA5 to RAN2,RAN3 on network sharing with multiple SSB</a:t>
            </a:r>
          </a:p>
          <a:p>
            <a:pPr marL="285750" indent="-285750">
              <a:buFont typeface="Wingdings" panose="05000000000000000000" pitchFamily="2" charset="2"/>
              <a:buChar char="Ø"/>
            </a:pPr>
            <a:r>
              <a:rPr lang="en-US" dirty="0">
                <a:latin typeface="Calibri"/>
              </a:rPr>
              <a:t>32.130 Update the scope and background of network sharing scenarios</a:t>
            </a:r>
          </a:p>
          <a:p>
            <a:pPr marL="285750" lvl="0" indent="-285750">
              <a:buFont typeface="Wingdings" panose="05000000000000000000" pitchFamily="2" charset="2"/>
              <a:buChar char="Ø"/>
            </a:pPr>
            <a:r>
              <a:rPr lang="en-US" dirty="0">
                <a:latin typeface="Calibri"/>
              </a:rPr>
              <a:t>28.552 Add PLMN granularity for number of active UEs measurements</a:t>
            </a:r>
          </a:p>
          <a:p>
            <a:pPr marL="285750" lvl="0" indent="-285750">
              <a:buFont typeface="Wingdings" panose="05000000000000000000" pitchFamily="2" charset="2"/>
              <a:buChar char="Ø"/>
            </a:pPr>
            <a:r>
              <a:rPr lang="en-US" dirty="0">
                <a:latin typeface="Calibri"/>
              </a:rPr>
              <a:t>28.552 Add PLMN granularity for packet delay measurements</a:t>
            </a:r>
          </a:p>
          <a:p>
            <a:pPr marL="285750" lvl="0" indent="-285750">
              <a:buFont typeface="Wingdings" panose="05000000000000000000" pitchFamily="2" charset="2"/>
              <a:buChar char="Ø"/>
            </a:pPr>
            <a:r>
              <a:rPr lang="en-US" dirty="0">
                <a:latin typeface="Calibri"/>
              </a:rPr>
              <a:t>28.552 Add PLMN granularity for  Radio resource utilization measurement</a:t>
            </a:r>
          </a:p>
          <a:p>
            <a:pPr marL="285750" lvl="0" indent="-285750">
              <a:buFont typeface="Wingdings" panose="05000000000000000000" pitchFamily="2" charset="2"/>
              <a:buChar char="Ø"/>
            </a:pPr>
            <a:r>
              <a:rPr lang="en-US" dirty="0">
                <a:latin typeface="Calibri"/>
              </a:rPr>
              <a:t>32.130 update the business requirements</a:t>
            </a:r>
          </a:p>
          <a:p>
            <a:endParaRPr lang="en-US" altLang="zh-CN" dirty="0">
              <a:latin typeface="+mn-lt"/>
              <a:cs typeface="Arial" charset="0"/>
            </a:endParaRPr>
          </a:p>
          <a:p>
            <a:r>
              <a:rPr lang="en-US" altLang="zh-CN" dirty="0">
                <a:latin typeface="+mn-lt"/>
                <a:cs typeface="Arial" charset="0"/>
              </a:rPr>
              <a:t>The following topics are discussed and endorsed.</a:t>
            </a:r>
            <a:endParaRPr lang="en-US" altLang="zh-CN" dirty="0">
              <a:latin typeface="+mn-lt"/>
            </a:endParaRPr>
          </a:p>
          <a:p>
            <a:pPr marL="171450" indent="-171450">
              <a:buFont typeface="Wingdings" panose="05000000000000000000" pitchFamily="2" charset="2"/>
              <a:buChar char="Ø"/>
            </a:pPr>
            <a:r>
              <a:rPr lang="en-US" altLang="zh-CN" dirty="0">
                <a:latin typeface="+mn-lt"/>
              </a:rPr>
              <a:t>Discussion on support RRC connection number measurements per PLMN in MOCN network sharing</a:t>
            </a:r>
          </a:p>
          <a:p>
            <a:pPr marL="171450" indent="-171450">
              <a:buFont typeface="Wingdings" panose="05000000000000000000" pitchFamily="2" charset="2"/>
              <a:buChar char="Ø"/>
            </a:pPr>
            <a:endParaRPr lang="en-US" dirty="0">
              <a:latin typeface="+mn-lt"/>
            </a:endParaRPr>
          </a:p>
          <a:p>
            <a:r>
              <a:rPr lang="en-US" altLang="zh-CN" dirty="0">
                <a:latin typeface="+mn-lt"/>
                <a:cs typeface="Arial" charset="0"/>
              </a:rPr>
              <a:t>The following topics need more discussion.</a:t>
            </a:r>
            <a:endParaRPr lang="en-US" altLang="zh-CN" dirty="0">
              <a:latin typeface="+mn-lt"/>
            </a:endParaRPr>
          </a:p>
          <a:p>
            <a:pPr marL="171450" indent="-171450">
              <a:buFont typeface="Wingdings" panose="05000000000000000000" pitchFamily="2" charset="2"/>
              <a:buChar char="Ø"/>
            </a:pPr>
            <a:r>
              <a:rPr lang="en-US" dirty="0">
                <a:latin typeface="+mn-lt"/>
              </a:rPr>
              <a:t>Discussion on NRM enhancement to support NG-RAN network sharing</a:t>
            </a:r>
          </a:p>
        </p:txBody>
      </p:sp>
      <p:sp>
        <p:nvSpPr>
          <p:cNvPr id="11" name="矩形 3">
            <a:extLst>
              <a:ext uri="{FF2B5EF4-FFF2-40B4-BE49-F238E27FC236}">
                <a16:creationId xmlns:a16="http://schemas.microsoft.com/office/drawing/2014/main" id="{82585CDF-5922-4587-A5BA-932303DC668B}"/>
              </a:ext>
            </a:extLst>
          </p:cNvPr>
          <p:cNvSpPr/>
          <p:nvPr/>
        </p:nvSpPr>
        <p:spPr>
          <a:xfrm>
            <a:off x="301031" y="4826675"/>
            <a:ext cx="4979378" cy="1292662"/>
          </a:xfrm>
          <a:prstGeom prst="rect">
            <a:avLst/>
          </a:prstGeom>
        </p:spPr>
        <p:txBody>
          <a:bodyPr wrap="square">
            <a:spAutoFit/>
          </a:bodyPr>
          <a:lstStyle/>
          <a:p>
            <a:pPr lvl="0" defTabSz="1219170" eaLnBrk="1" fontAlgn="auto" hangingPunct="1">
              <a:spcBef>
                <a:spcPts val="0"/>
              </a:spcBef>
              <a:spcAft>
                <a:spcPts val="0"/>
              </a:spcAft>
              <a:defRPr/>
            </a:pPr>
            <a:r>
              <a:rPr lang="en-US" altLang="zh-CN" b="1" dirty="0">
                <a:solidFill>
                  <a:prstClr val="black"/>
                </a:solidFill>
                <a:latin typeface="Calibri"/>
                <a:cs typeface="Arial" charset="0"/>
              </a:rPr>
              <a:t>MANS: </a:t>
            </a:r>
            <a:r>
              <a:rPr lang="en-US" altLang="zh-CN" dirty="0">
                <a:solidFill>
                  <a:prstClr val="black"/>
                </a:solidFill>
                <a:latin typeface="Calibri"/>
                <a:cs typeface="Arial" charset="0"/>
              </a:rPr>
              <a:t>The following topics are discussed and agreed</a:t>
            </a:r>
            <a:endParaRPr lang="en-GB" altLang="zh-CN" dirty="0">
              <a:solidFill>
                <a:prstClr val="black"/>
              </a:solidFill>
              <a:latin typeface="Calibri"/>
              <a:cs typeface="Arial" charset="0"/>
            </a:endParaRPr>
          </a:p>
          <a:p>
            <a:pPr marL="285750" lvl="0" indent="-285750">
              <a:buFont typeface="Wingdings" panose="05000000000000000000" pitchFamily="2" charset="2"/>
              <a:buChar char="Ø"/>
            </a:pPr>
            <a:r>
              <a:rPr lang="en-US" dirty="0">
                <a:solidFill>
                  <a:prstClr val="black"/>
                </a:solidFill>
                <a:latin typeface="Calibri"/>
              </a:rPr>
              <a:t>CR TS 28.552 Add PLMN granularity for  RRC connection number measurements,</a:t>
            </a:r>
          </a:p>
          <a:p>
            <a:pPr marL="285750" lvl="0" indent="-285750">
              <a:buFont typeface="Wingdings" panose="05000000000000000000" pitchFamily="2" charset="2"/>
              <a:buChar char="Ø"/>
            </a:pPr>
            <a:r>
              <a:rPr lang="en-US" dirty="0">
                <a:solidFill>
                  <a:prstClr val="black"/>
                </a:solidFill>
                <a:latin typeface="Calibri"/>
              </a:rPr>
              <a:t>CR TS 28.552 Add PLMN granularity for packet delay measurements in split </a:t>
            </a:r>
            <a:r>
              <a:rPr lang="en-US" dirty="0" err="1">
                <a:solidFill>
                  <a:prstClr val="black"/>
                </a:solidFill>
                <a:latin typeface="Calibri"/>
              </a:rPr>
              <a:t>gNB</a:t>
            </a:r>
            <a:r>
              <a:rPr lang="en-US" dirty="0">
                <a:solidFill>
                  <a:prstClr val="black"/>
                </a:solidFill>
                <a:latin typeface="Calibri"/>
              </a:rPr>
              <a:t> scenario</a:t>
            </a:r>
          </a:p>
          <a:p>
            <a:pPr marL="285750" indent="-285750">
              <a:buFont typeface="Wingdings" panose="05000000000000000000" pitchFamily="2" charset="2"/>
              <a:buChar char="Ø"/>
            </a:pPr>
            <a:r>
              <a:rPr lang="en-US" altLang="zh-CN" dirty="0">
                <a:solidFill>
                  <a:prstClr val="black"/>
                </a:solidFill>
                <a:latin typeface="Calibri"/>
              </a:rPr>
              <a:t>CR 28.552 Add Filter and Filter naming description</a:t>
            </a:r>
            <a:endParaRPr lang="en-US" dirty="0">
              <a:solidFill>
                <a:prstClr val="black"/>
              </a:solidFill>
              <a:latin typeface="Calibri"/>
            </a:endParaRPr>
          </a:p>
        </p:txBody>
      </p:sp>
    </p:spTree>
    <p:extLst>
      <p:ext uri="{BB962C8B-B14F-4D97-AF65-F5344CB8AC3E}">
        <p14:creationId xmlns:p14="http://schemas.microsoft.com/office/powerpoint/2010/main" val="30512038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2611232"/>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01748626"/>
              </p:ext>
            </p:extLst>
          </p:nvPr>
        </p:nvGraphicFramePr>
        <p:xfrm>
          <a:off x="205572" y="532259"/>
          <a:ext cx="11681825" cy="2078973"/>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050" b="1" kern="1200" dirty="0">
                          <a:solidFill>
                            <a:schemeClr val="lt1"/>
                          </a:solidFill>
                          <a:latin typeface="Arial" panose="020B0604020202020204" pitchFamily="34" charset="0"/>
                          <a:ea typeface="+mn-ea"/>
                          <a:cs typeface="Arial" panose="020B0604020202020204" pitchFamily="34" charset="0"/>
                        </a:rPr>
                        <a:t>WI code</a:t>
                      </a:r>
                      <a:endParaRPr lang="sv-SE" sz="105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050" b="1" kern="1200" dirty="0">
                          <a:solidFill>
                            <a:schemeClr val="lt1"/>
                          </a:solidFill>
                          <a:latin typeface="Arial" panose="020B0604020202020204" pitchFamily="34" charset="0"/>
                          <a:ea typeface="+mn-ea"/>
                          <a:cs typeface="Arial" panose="020B0604020202020204" pitchFamily="34" charset="0"/>
                        </a:rPr>
                        <a:t>WI Title</a:t>
                      </a:r>
                      <a:endParaRPr lang="sv-SE" sz="105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50" dirty="0" err="1">
                          <a:latin typeface="Arial" panose="020B0604020202020204" pitchFamily="34" charset="0"/>
                          <a:cs typeface="Arial" panose="020B0604020202020204" pitchFamily="34" charset="0"/>
                        </a:rPr>
                        <a:t>Completion</a:t>
                      </a:r>
                      <a:r>
                        <a:rPr lang="sv-SE" sz="1050" dirty="0">
                          <a:latin typeface="Arial" panose="020B0604020202020204" pitchFamily="34" charset="0"/>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50" dirty="0">
                          <a:latin typeface="Arial" panose="020B0604020202020204" pitchFamily="34" charset="0"/>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50" dirty="0" err="1">
                          <a:latin typeface="Arial" panose="020B0604020202020204" pitchFamily="34" charset="0"/>
                          <a:cs typeface="Arial" panose="020B0604020202020204" pitchFamily="34" charset="0"/>
                        </a:rPr>
                        <a:t>Tdoc</a:t>
                      </a:r>
                      <a:r>
                        <a:rPr lang="en-US" altLang="zh-CN" sz="1050" dirty="0">
                          <a:latin typeface="Arial" panose="020B0604020202020204" pitchFamily="34" charset="0"/>
                          <a:cs typeface="Arial" panose="020B0604020202020204" pitchFamily="34" charset="0"/>
                        </a:rPr>
                        <a:t> reference</a:t>
                      </a:r>
                      <a:endParaRPr lang="sv-SE" sz="105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sv-SE" sz="1050" dirty="0">
                          <a:latin typeface="Arial" panose="020B0604020202020204" pitchFamily="34" charset="0"/>
                          <a:cs typeface="Arial" panose="020B0604020202020204" pitchFamily="34" charset="0"/>
                        </a:rPr>
                        <a:t>Target date</a:t>
                      </a:r>
                    </a:p>
                  </a:txBody>
                  <a:tcPr anchor="ctr">
                    <a:solidFill>
                      <a:srgbClr val="92D050"/>
                    </a:solidFill>
                  </a:tcPr>
                </a:tc>
                <a:tc>
                  <a:txBody>
                    <a:bodyPr/>
                    <a:lstStyle/>
                    <a:p>
                      <a:pPr algn="ctr"/>
                      <a:r>
                        <a:rPr lang="sv-SE" sz="1050" dirty="0">
                          <a:latin typeface="Arial" panose="020B0604020202020204" pitchFamily="34" charset="0"/>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dirty="0">
                          <a:latin typeface="Arial" panose="020B0604020202020204" pitchFamily="34" charset="0"/>
                          <a:cs typeface="Arial" panose="020B0604020202020204" pitchFamily="34" charset="0"/>
                        </a:rPr>
                        <a:t>Related</a:t>
                      </a:r>
                      <a:r>
                        <a:rPr lang="sv-SE" altLang="zh-CN" sz="1050" baseline="0" dirty="0">
                          <a:latin typeface="Arial" panose="020B0604020202020204" pitchFamily="34" charset="0"/>
                          <a:cs typeface="Arial" panose="020B0604020202020204" pitchFamily="34" charset="0"/>
                        </a:rPr>
                        <a:t> groups</a:t>
                      </a:r>
                      <a:endParaRPr lang="sv-SE" sz="1050" dirty="0">
                        <a:latin typeface="Arial" panose="020B0604020202020204" pitchFamily="34" charset="0"/>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dirty="0">
                          <a:latin typeface="Arial" panose="020B0604020202020204" pitchFamily="34" charset="0"/>
                          <a:cs typeface="Arial" panose="020B0604020202020204" pitchFamily="34" charset="0"/>
                        </a:rPr>
                        <a:t>Related</a:t>
                      </a:r>
                      <a:r>
                        <a:rPr lang="sv-SE" sz="1050" baseline="0" dirty="0">
                          <a:latin typeface="Arial" panose="020B0604020202020204" pitchFamily="34" charset="0"/>
                          <a:cs typeface="Arial" panose="020B0604020202020204" pitchFamily="34" charset="0"/>
                        </a:rPr>
                        <a:t> </a:t>
                      </a:r>
                      <a:r>
                        <a:rPr lang="en-US" altLang="zh-CN" sz="1050" dirty="0">
                          <a:latin typeface="Arial" panose="020B0604020202020204" pitchFamily="34" charset="0"/>
                          <a:cs typeface="Arial" panose="020B0604020202020204" pitchFamily="34" charset="0"/>
                        </a:rPr>
                        <a:t>topic</a:t>
                      </a:r>
                      <a:endParaRPr lang="sv-SE" sz="1050" dirty="0">
                        <a:latin typeface="Arial" panose="020B0604020202020204" pitchFamily="34" charset="0"/>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407031">
                <a:tc>
                  <a:txBody>
                    <a:bodyPr/>
                    <a:lstStyle/>
                    <a:p>
                      <a:pPr algn="ctr">
                        <a:spcAft>
                          <a:spcPts val="0"/>
                        </a:spcAft>
                      </a:pPr>
                      <a:r>
                        <a:rPr lang="en-US" altLang="zh-CN"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ANL</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a:solidFill>
                            <a:srgbClr val="000000"/>
                          </a:solidFill>
                          <a:effectLst/>
                          <a:latin typeface="Arial" panose="020B0604020202020204" pitchFamily="34" charset="0"/>
                          <a:ea typeface="宋体" panose="02010600030101010101" pitchFamily="2" charset="-122"/>
                          <a:cs typeface="Arial" panose="020B0604020202020204" pitchFamily="34" charset="0"/>
                        </a:rPr>
                        <a:t>Autonomous network levels</a:t>
                      </a:r>
                      <a:endParaRPr lang="zh-CN" sz="105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30%-&gt;50%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Arial" panose="020B0604020202020204" pitchFamily="34" charset="0"/>
                          <a:ea typeface="+mn-ea"/>
                          <a:cs typeface="Arial" panose="020B0604020202020204" pitchFamily="34" charset="0"/>
                        </a:rPr>
                        <a:t>TS 28.100</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a:solidFill>
                          <a:schemeClr val="dk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a:solidFill>
                            <a:schemeClr val="dk1"/>
                          </a:solidFill>
                          <a:effectLst/>
                          <a:latin typeface="Arial" panose="020B0604020202020204" pitchFamily="34" charset="0"/>
                          <a:ea typeface="+mn-ea"/>
                          <a:cs typeface="Arial" panose="020B0604020202020204" pitchFamily="34" charset="0"/>
                        </a:rPr>
                        <a:t>SP-200464</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SA#92</a:t>
                      </a:r>
                      <a:r>
                        <a:rPr lang="en-GB" altLang="zh-CN" sz="1050" b="0" kern="1200" baseline="0" dirty="0">
                          <a:solidFill>
                            <a:schemeClr val="tx1"/>
                          </a:solidFill>
                          <a:effectLst/>
                          <a:latin typeface="Arial" panose="020B0604020202020204" pitchFamily="34" charset="0"/>
                          <a:ea typeface="+mn-ea"/>
                          <a:cs typeface="Arial" panose="020B0604020202020204" pitchFamily="34" charset="0"/>
                        </a:rPr>
                        <a:t> </a:t>
                      </a:r>
                      <a:r>
                        <a:rPr lang="en-GB" altLang="zh-CN" sz="1050" b="0" kern="1200" dirty="0">
                          <a:solidFill>
                            <a:schemeClr val="tx1"/>
                          </a:solidFill>
                          <a:effectLst/>
                          <a:latin typeface="Arial" panose="020B0604020202020204" pitchFamily="34" charset="0"/>
                          <a:ea typeface="+mn-ea"/>
                          <a:cs typeface="Arial" panose="020B0604020202020204" pitchFamily="34" charset="0"/>
                        </a:rPr>
                        <a:t>(Jun. 2021)</a:t>
                      </a:r>
                      <a:endParaRPr lang="sv-SE" altLang="zh-CN" sz="105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CMCC</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SA2/RAN3/ZSM</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Autonomous network</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422262">
                <a:tc>
                  <a:txBody>
                    <a:bodyPr/>
                    <a:lstStyle/>
                    <a:p>
                      <a:pPr algn="ctr">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IDMS_MN</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networks</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65%-&gt;70%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TR28.812/TS 28.312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Arial" panose="020B0604020202020204" pitchFamily="34" charset="0"/>
                        </a:rPr>
                        <a:t>SP-180899</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SA#93</a:t>
                      </a:r>
                      <a:r>
                        <a:rPr lang="en-GB" altLang="zh-CN" sz="1050" b="0" kern="1200" baseline="0" dirty="0">
                          <a:solidFill>
                            <a:schemeClr val="tx1"/>
                          </a:solidFill>
                          <a:effectLst/>
                          <a:latin typeface="Arial" panose="020B0604020202020204" pitchFamily="34" charset="0"/>
                          <a:ea typeface="+mn-ea"/>
                          <a:cs typeface="Arial" panose="020B0604020202020204" pitchFamily="34" charset="0"/>
                        </a:rPr>
                        <a:t> </a:t>
                      </a:r>
                      <a:r>
                        <a:rPr lang="en-GB" altLang="zh-CN" sz="1050" b="0" kern="1200" dirty="0">
                          <a:solidFill>
                            <a:schemeClr val="tx1"/>
                          </a:solidFill>
                          <a:effectLst/>
                          <a:latin typeface="Arial" panose="020B0604020202020204" pitchFamily="34" charset="0"/>
                          <a:ea typeface="+mn-ea"/>
                          <a:cs typeface="Arial" panose="020B0604020202020204" pitchFamily="34" charset="0"/>
                        </a:rPr>
                        <a:t>(Sep. 2021)</a:t>
                      </a:r>
                      <a:endParaRPr lang="sv-SE" altLang="zh-CN" sz="105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Arial" panose="020B0604020202020204" pitchFamily="34" charset="0"/>
                        </a:rPr>
                        <a:t>Huawei</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Arial" panose="020B0604020202020204" pitchFamily="34" charset="0"/>
                          <a:ea typeface="+mn-ea"/>
                          <a:cs typeface="Arial" panose="020B0604020202020204" pitchFamily="34" charset="0"/>
                        </a:rPr>
                        <a:t>SA2/RAN3/ZSM</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Arial" panose="020B0604020202020204" pitchFamily="34" charset="0"/>
                        </a:rPr>
                        <a:t>Intent</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algn="ctr">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NPM</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Network policy management for 5G mobile networks based on NFV scenarios</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60%-&gt;65%</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TS 28.555/28.556</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SP-191211</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r>
                        <a:rPr lang="en-GB" altLang="zh-CN" sz="1050" b="0" kern="1200" dirty="0">
                          <a:solidFill>
                            <a:schemeClr val="tx1"/>
                          </a:solidFill>
                          <a:effectLst/>
                          <a:latin typeface="Arial" panose="020B0604020202020204" pitchFamily="34" charset="0"/>
                          <a:ea typeface="+mn-ea"/>
                          <a:cs typeface="Arial" panose="020B0604020202020204" pitchFamily="34" charset="0"/>
                        </a:rPr>
                        <a:t>SA#92</a:t>
                      </a:r>
                      <a:r>
                        <a:rPr lang="en-GB" altLang="zh-CN" sz="1050" b="0" kern="1200" baseline="0" dirty="0">
                          <a:solidFill>
                            <a:schemeClr val="tx1"/>
                          </a:solidFill>
                          <a:effectLst/>
                          <a:latin typeface="Arial" panose="020B0604020202020204" pitchFamily="34" charset="0"/>
                          <a:ea typeface="+mn-ea"/>
                          <a:cs typeface="Arial" panose="020B0604020202020204" pitchFamily="34" charset="0"/>
                        </a:rPr>
                        <a:t> </a:t>
                      </a:r>
                      <a:r>
                        <a:rPr lang="en-GB" altLang="zh-CN" sz="1050" b="0" kern="1200" dirty="0">
                          <a:solidFill>
                            <a:schemeClr val="tx1"/>
                          </a:solidFill>
                          <a:effectLst/>
                          <a:latin typeface="Arial" panose="020B0604020202020204" pitchFamily="34" charset="0"/>
                          <a:ea typeface="+mn-ea"/>
                          <a:cs typeface="Arial" panose="020B0604020202020204" pitchFamily="34" charset="0"/>
                        </a:rPr>
                        <a:t>(Jun. 2021) </a:t>
                      </a:r>
                      <a:r>
                        <a:rPr lang="en-US" sz="1050" b="1" kern="1200" dirty="0">
                          <a:solidFill>
                            <a:schemeClr val="tx1"/>
                          </a:solidFill>
                          <a:effectLst/>
                          <a:latin typeface="Arial" panose="020B0604020202020204" pitchFamily="34" charset="0"/>
                          <a:ea typeface="+mn-ea"/>
                          <a:cs typeface="Arial" panose="020B0604020202020204" pitchFamily="34" charset="0"/>
                        </a:rPr>
                        <a:t>-&gt;</a:t>
                      </a:r>
                      <a:endParaRPr lang="en-GB" sz="1050" b="1" kern="1200" dirty="0">
                        <a:solidFill>
                          <a:schemeClr val="tx1"/>
                        </a:solidFill>
                        <a:effectLst/>
                        <a:latin typeface="Arial" panose="020B0604020202020204" pitchFamily="34" charset="0"/>
                        <a:ea typeface="+mn-ea"/>
                        <a:cs typeface="Arial" panose="020B0604020202020204" pitchFamily="34" charset="0"/>
                      </a:endParaRPr>
                    </a:p>
                    <a:p>
                      <a:r>
                        <a:rPr lang="en-US" sz="1050" b="1" kern="1200" dirty="0">
                          <a:solidFill>
                            <a:schemeClr val="tx1"/>
                          </a:solidFill>
                          <a:effectLst/>
                          <a:latin typeface="Arial" panose="020B0604020202020204" pitchFamily="34" charset="0"/>
                          <a:ea typeface="+mn-ea"/>
                          <a:cs typeface="Arial" panose="020B0604020202020204" pitchFamily="34" charset="0"/>
                        </a:rPr>
                        <a:t>SA#95 (Mar. 2022)</a:t>
                      </a:r>
                      <a:endParaRPr lang="sv-SE" sz="105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CMCC</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Arial" panose="020B0604020202020204" pitchFamily="34" charset="0"/>
                          <a:ea typeface="+mn-ea"/>
                          <a:cs typeface="Arial" panose="020B0604020202020204" pitchFamily="34" charset="0"/>
                        </a:rPr>
                        <a:t>SA2/RAN2/RAN3</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Policy</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marL="0" algn="ctr" defTabSz="1219170" rtl="0" eaLnBrk="1" latinLnBrk="0" hangingPunct="1">
                        <a:spcAft>
                          <a:spcPts val="0"/>
                        </a:spcAft>
                      </a:pPr>
                      <a:r>
                        <a:rPr lang="en-US" altLang="zh-CN" sz="1050" kern="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eCOSLA</a:t>
                      </a:r>
                      <a:endParaRPr lang="en-US" alt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Enhanced Closed loop SLS Assurance</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10%-&gt;30%</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dk1"/>
                          </a:solidFill>
                          <a:effectLst/>
                          <a:latin typeface="Arial" panose="020B0604020202020204" pitchFamily="34" charset="0"/>
                          <a:ea typeface="+mn-ea"/>
                          <a:cs typeface="Arial" panose="020B0604020202020204" pitchFamily="34" charset="0"/>
                        </a:rPr>
                        <a:t>TS28.535/28.536/28.533/28.541/28.546/28.552/28.553</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a:solidFill>
                            <a:schemeClr val="dk1"/>
                          </a:solidFill>
                          <a:effectLst/>
                          <a:latin typeface="Arial" panose="020B0604020202020204" pitchFamily="34" charset="0"/>
                          <a:ea typeface="+mn-ea"/>
                          <a:cs typeface="Arial" panose="020B0604020202020204" pitchFamily="34" charset="0"/>
                        </a:rPr>
                        <a:t>SP-200196</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SA#93 (Sep. 2021)</a:t>
                      </a:r>
                      <a:endParaRPr lang="sv-SE" altLang="zh-CN" sz="105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dirty="0">
                          <a:solidFill>
                            <a:schemeClr val="dk1"/>
                          </a:solidFill>
                          <a:effectLst/>
                          <a:latin typeface="Arial" panose="020B0604020202020204" pitchFamily="34" charset="0"/>
                          <a:ea typeface="+mn-ea"/>
                          <a:cs typeface="Arial" panose="020B0604020202020204" pitchFamily="34" charset="0"/>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ZSM/SA2/RAN3</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050" b="0" kern="1200" dirty="0">
                          <a:solidFill>
                            <a:schemeClr val="dk1"/>
                          </a:solidFill>
                          <a:effectLst/>
                          <a:latin typeface="Arial" panose="020B0604020202020204" pitchFamily="34" charset="0"/>
                          <a:ea typeface="+mn-ea"/>
                          <a:cs typeface="Arial" panose="020B0604020202020204" pitchFamily="34" charset="0"/>
                        </a:rPr>
                        <a:t>Close loop interaction</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ANL/</a:t>
            </a:r>
            <a:r>
              <a:rPr lang="en-GB" altLang="zh-CN" sz="3200" dirty="0"/>
              <a:t>IDMS_MN</a:t>
            </a:r>
            <a:r>
              <a:rPr lang="en-US" altLang="zh-CN" sz="3200" kern="0" dirty="0"/>
              <a:t>/</a:t>
            </a:r>
            <a:r>
              <a:rPr lang="en-GB" altLang="zh-CN" sz="3200" dirty="0"/>
              <a:t>NPM</a:t>
            </a:r>
            <a:r>
              <a:rPr lang="en-US" altLang="zh-CN" sz="3200" dirty="0"/>
              <a:t>/</a:t>
            </a:r>
            <a:r>
              <a:rPr lang="en-US" altLang="zh-CN" sz="3200" dirty="0" err="1"/>
              <a:t>eCOSLA</a:t>
            </a:r>
            <a:endParaRPr lang="sv-SE" sz="3200" kern="0" dirty="0"/>
          </a:p>
        </p:txBody>
      </p:sp>
      <p:sp>
        <p:nvSpPr>
          <p:cNvPr id="9" name="矩形 6">
            <a:extLst>
              <a:ext uri="{FF2B5EF4-FFF2-40B4-BE49-F238E27FC236}">
                <a16:creationId xmlns:a16="http://schemas.microsoft.com/office/drawing/2014/main" id="{5A7AE718-47EE-495C-91C9-F37F40A472E2}"/>
              </a:ext>
            </a:extLst>
          </p:cNvPr>
          <p:cNvSpPr/>
          <p:nvPr/>
        </p:nvSpPr>
        <p:spPr>
          <a:xfrm>
            <a:off x="6456065" y="2872253"/>
            <a:ext cx="5312425" cy="3493264"/>
          </a:xfrm>
          <a:prstGeom prst="rect">
            <a:avLst/>
          </a:prstGeom>
          <a:ln>
            <a:noFill/>
          </a:ln>
        </p:spPr>
        <p:txBody>
          <a:bodyPr wrap="square">
            <a:spAutoFit/>
          </a:bodyPr>
          <a:lstStyle/>
          <a:p>
            <a:r>
              <a:rPr lang="en-US" altLang="zh-CN" b="1" dirty="0">
                <a:cs typeface="Arial" charset="0"/>
              </a:rPr>
              <a:t>NPM: </a:t>
            </a:r>
            <a:r>
              <a:rPr lang="en-US" altLang="zh-CN" dirty="0">
                <a:latin typeface="Calibri" pitchFamily="34" charset="0"/>
                <a:cs typeface="Arial" charset="0"/>
              </a:rPr>
              <a:t>The following CR topics are discussed and agreed.</a:t>
            </a:r>
            <a:r>
              <a:rPr lang="en-US" altLang="zh-CN" dirty="0">
                <a:cs typeface="Arial" charset="0"/>
              </a:rPr>
              <a:t> </a:t>
            </a:r>
          </a:p>
          <a:p>
            <a:pPr marL="171450" indent="-171450" defTabSz="1219170" eaLnBrk="1" fontAlgn="auto" hangingPunct="1">
              <a:spcBef>
                <a:spcPts val="0"/>
              </a:spcBef>
              <a:spcAft>
                <a:spcPts val="0"/>
              </a:spcAft>
              <a:buFont typeface="Wingdings" panose="05000000000000000000" pitchFamily="2" charset="2"/>
              <a:buChar char="Ø"/>
              <a:defRPr/>
            </a:pPr>
            <a:r>
              <a:rPr lang="en-US" dirty="0">
                <a:latin typeface="Calibri" pitchFamily="34" charset="0"/>
                <a:cs typeface="Arial" charset="0"/>
              </a:rPr>
              <a:t>add specification level use cases-policy deletion</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dirty="0">
                <a:latin typeface="Calibri" pitchFamily="34" charset="0"/>
                <a:cs typeface="Arial" charset="0"/>
              </a:rPr>
              <a:t>add specification level use cases-policy update</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dirty="0">
                <a:latin typeface="Calibri" pitchFamily="34" charset="0"/>
                <a:cs typeface="Arial" charset="0"/>
              </a:rPr>
              <a:t>add specification level use cases-policy activation</a:t>
            </a:r>
            <a:endParaRPr lang="en-US" altLang="zh-CN" b="1"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dirty="0">
                <a:latin typeface="Calibri" pitchFamily="34" charset="0"/>
                <a:cs typeface="Arial" charset="0"/>
              </a:rPr>
              <a:t>add specification level use cases-policy deactivation</a:t>
            </a:r>
            <a:endParaRPr lang="en-US"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dirty="0">
                <a:latin typeface="Calibri" pitchFamily="34" charset="0"/>
                <a:cs typeface="Arial" charset="0"/>
              </a:rPr>
              <a:t>add specification level use cases-policy query</a:t>
            </a:r>
          </a:p>
          <a:p>
            <a:pPr marL="171450" indent="-171450" defTabSz="1219170" eaLnBrk="1" fontAlgn="auto" hangingPunct="1">
              <a:spcBef>
                <a:spcPts val="0"/>
              </a:spcBef>
              <a:spcAft>
                <a:spcPts val="0"/>
              </a:spcAft>
              <a:buFont typeface="Wingdings" panose="05000000000000000000" pitchFamily="2" charset="2"/>
              <a:buChar char="Ø"/>
              <a:defRPr/>
            </a:pPr>
            <a:r>
              <a:rPr lang="en-US" dirty="0">
                <a:latin typeface="Calibri" pitchFamily="34" charset="0"/>
                <a:cs typeface="Arial" charset="0"/>
              </a:rPr>
              <a:t>add specification level use cases-policy conflicts notification</a:t>
            </a:r>
            <a:endParaRPr lang="en-US" altLang="zh-CN" dirty="0">
              <a:cs typeface="Arial" charset="0"/>
            </a:endParaRPr>
          </a:p>
          <a:p>
            <a:endParaRPr lang="en-US" altLang="zh-CN" b="1" dirty="0">
              <a:latin typeface="Calibri" pitchFamily="34" charset="0"/>
              <a:cs typeface="Arial" charset="0"/>
            </a:endParaRPr>
          </a:p>
          <a:p>
            <a:r>
              <a:rPr lang="en-US" altLang="zh-CN" b="1" dirty="0" err="1">
                <a:latin typeface="Calibri" pitchFamily="34" charset="0"/>
                <a:cs typeface="Arial" charset="0"/>
              </a:rPr>
              <a:t>eCOSLA</a:t>
            </a:r>
            <a:r>
              <a:rPr lang="en-US" altLang="zh-CN" b="1" dirty="0">
                <a:latin typeface="Calibri" pitchFamily="34" charset="0"/>
                <a:cs typeface="Arial" charset="0"/>
              </a:rPr>
              <a:t>:</a:t>
            </a:r>
            <a:r>
              <a:rPr lang="en-US" altLang="zh-CN" dirty="0">
                <a:latin typeface="Calibri" pitchFamily="34" charset="0"/>
                <a:cs typeface="Arial" charset="0"/>
              </a:rPr>
              <a:t> The following CR topics are discussed and agreed as input to </a:t>
            </a:r>
            <a:r>
              <a:rPr lang="en-US" altLang="zh-CN" dirty="0" err="1">
                <a:latin typeface="Calibri" pitchFamily="34" charset="0"/>
                <a:cs typeface="Arial" charset="0"/>
              </a:rPr>
              <a:t>draftCR</a:t>
            </a:r>
            <a:r>
              <a:rPr lang="en-US" altLang="zh-CN" dirty="0">
                <a:latin typeface="Calibri" pitchFamily="34" charset="0"/>
                <a:cs typeface="Arial" charset="0"/>
              </a:rPr>
              <a:t>.</a:t>
            </a:r>
          </a:p>
          <a:p>
            <a:pPr marL="171450" indent="-171450" defTabSz="1219170" eaLnBrk="1" fontAlgn="auto" hangingPunct="1">
              <a:spcBef>
                <a:spcPts val="0"/>
              </a:spcBef>
              <a:spcAft>
                <a:spcPts val="0"/>
              </a:spcAft>
              <a:buFont typeface="Wingdings" panose="05000000000000000000" pitchFamily="2" charset="2"/>
              <a:buChar char="Ø"/>
              <a:defRPr/>
            </a:pPr>
            <a:r>
              <a:rPr lang="en-GB" dirty="0">
                <a:latin typeface="Calibri" pitchFamily="34" charset="0"/>
                <a:cs typeface="Arial" charset="0"/>
              </a:rPr>
              <a:t>Rel-17 Input to </a:t>
            </a:r>
            <a:r>
              <a:rPr lang="en-GB" dirty="0" err="1">
                <a:latin typeface="Calibri" pitchFamily="34" charset="0"/>
                <a:cs typeface="Arial" charset="0"/>
              </a:rPr>
              <a:t>draftCR</a:t>
            </a:r>
            <a:r>
              <a:rPr lang="en-GB" dirty="0">
                <a:latin typeface="Calibri" pitchFamily="34" charset="0"/>
                <a:cs typeface="Arial" charset="0"/>
              </a:rPr>
              <a:t> TS 28.535 Configure policies for closed control loop</a:t>
            </a:r>
            <a:endParaRPr lang="en-US"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dirty="0">
                <a:latin typeface="Calibri" pitchFamily="34" charset="0"/>
                <a:cs typeface="Arial" charset="0"/>
              </a:rPr>
              <a:t>Input to </a:t>
            </a:r>
            <a:r>
              <a:rPr lang="en-US" dirty="0" err="1">
                <a:latin typeface="Calibri" pitchFamily="34" charset="0"/>
                <a:cs typeface="Arial" charset="0"/>
              </a:rPr>
              <a:t>eCOSLA</a:t>
            </a:r>
            <a:r>
              <a:rPr lang="en-US" dirty="0">
                <a:latin typeface="Calibri" pitchFamily="34" charset="0"/>
                <a:cs typeface="Arial" charset="0"/>
              </a:rPr>
              <a:t> draft CR S5-211358</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dirty="0">
                <a:latin typeface="Calibri" pitchFamily="34" charset="0"/>
                <a:cs typeface="Arial" charset="0"/>
              </a:rPr>
              <a:t>Add requirements of closed loop SLS assurance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dirty="0">
                <a:latin typeface="Calibri" pitchFamily="34" charset="0"/>
                <a:cs typeface="Arial" charset="0"/>
              </a:rPr>
              <a:t>Discussion on how to document solutions for ACCL use cases</a:t>
            </a:r>
          </a:p>
          <a:p>
            <a:pPr marL="171450" indent="-171450" defTabSz="1219170" eaLnBrk="1" fontAlgn="auto" hangingPunct="1">
              <a:spcBef>
                <a:spcPts val="0"/>
              </a:spcBef>
              <a:spcAft>
                <a:spcPts val="0"/>
              </a:spcAft>
              <a:buFont typeface="Wingdings" panose="05000000000000000000" pitchFamily="2" charset="2"/>
              <a:buChar char="Ø"/>
              <a:defRPr/>
            </a:pPr>
            <a:endParaRPr lang="en-US" altLang="zh-CN"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endParaRPr lang="en-US" altLang="zh-CN" dirty="0">
              <a:latin typeface="Calibri" pitchFamily="34" charset="0"/>
              <a:cs typeface="Arial" charset="0"/>
            </a:endParaRPr>
          </a:p>
        </p:txBody>
      </p:sp>
      <p:sp>
        <p:nvSpPr>
          <p:cNvPr id="11" name="矩形 7">
            <a:extLst>
              <a:ext uri="{FF2B5EF4-FFF2-40B4-BE49-F238E27FC236}">
                <a16:creationId xmlns:a16="http://schemas.microsoft.com/office/drawing/2014/main" id="{583ED485-0D8E-4193-9DD8-CFD6E958F4CF}"/>
              </a:ext>
            </a:extLst>
          </p:cNvPr>
          <p:cNvSpPr/>
          <p:nvPr/>
        </p:nvSpPr>
        <p:spPr>
          <a:xfrm>
            <a:off x="140258" y="2872253"/>
            <a:ext cx="6190204" cy="3493264"/>
          </a:xfrm>
          <a:prstGeom prst="rect">
            <a:avLst/>
          </a:prstGeom>
        </p:spPr>
        <p:txBody>
          <a:bodyPr wrap="square">
            <a:spAutoFit/>
          </a:bodyPr>
          <a:lstStyle/>
          <a:p>
            <a:pPr lvl="0" defTabSz="1219170" eaLnBrk="1" fontAlgn="auto" hangingPunct="1">
              <a:spcBef>
                <a:spcPts val="0"/>
              </a:spcBef>
              <a:spcAft>
                <a:spcPts val="0"/>
              </a:spcAft>
              <a:defRPr/>
            </a:pPr>
            <a:r>
              <a:rPr lang="en-US" altLang="zh-CN" b="1" dirty="0">
                <a:latin typeface="+mj-lt"/>
                <a:cs typeface="Arial" charset="0"/>
              </a:rPr>
              <a:t>ANL: </a:t>
            </a:r>
            <a:r>
              <a:rPr lang="en-US" altLang="zh-CN" dirty="0">
                <a:latin typeface="+mj-lt"/>
                <a:cs typeface="Arial" charset="0"/>
              </a:rPr>
              <a:t>The following topics for normative phase are discussed and agreed in the meeting.</a:t>
            </a:r>
            <a:endParaRPr lang="en-GB" altLang="zh-CN" dirty="0">
              <a:latin typeface="+mj-lt"/>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dirty="0">
                <a:latin typeface="+mj-lt"/>
                <a:cs typeface="Arial" charset="0"/>
              </a:rPr>
              <a:t>Add autonomous network level for RAN NE deployment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dirty="0">
                <a:latin typeface="+mj-lt"/>
                <a:cs typeface="Arial" charset="0"/>
              </a:rPr>
              <a:t>Add autonomous network level for RAN UE throughput optimization</a:t>
            </a:r>
          </a:p>
          <a:p>
            <a:pPr marL="171450" indent="-171450" defTabSz="1219170" eaLnBrk="1" fontAlgn="auto" hangingPunct="1">
              <a:spcBef>
                <a:spcPts val="0"/>
              </a:spcBef>
              <a:spcAft>
                <a:spcPts val="0"/>
              </a:spcAft>
              <a:buFont typeface="Wingdings" panose="05000000000000000000" pitchFamily="2" charset="2"/>
              <a:buChar char="Ø"/>
              <a:defRPr/>
            </a:pPr>
            <a:r>
              <a:rPr lang="en-GB" altLang="zh-CN" dirty="0">
                <a:latin typeface="+mj-lt"/>
              </a:rPr>
              <a:t>Update Clause 4.1 Autonomous network concept</a:t>
            </a:r>
          </a:p>
          <a:p>
            <a:pPr marL="171450" indent="-171450" defTabSz="1219170" eaLnBrk="1" fontAlgn="auto" hangingPunct="1">
              <a:spcBef>
                <a:spcPts val="0"/>
              </a:spcBef>
              <a:spcAft>
                <a:spcPts val="0"/>
              </a:spcAft>
              <a:buFont typeface="Wingdings" panose="05000000000000000000" pitchFamily="2" charset="2"/>
              <a:buChar char="Ø"/>
              <a:defRPr/>
            </a:pPr>
            <a:r>
              <a:rPr lang="en-GB" dirty="0">
                <a:latin typeface="+mj-lt"/>
              </a:rPr>
              <a:t>Add generic classification of autonomous network level for network optimization</a:t>
            </a:r>
          </a:p>
          <a:p>
            <a:pPr marL="171450" indent="-171450" defTabSz="1219170" eaLnBrk="1" fontAlgn="auto" hangingPunct="1">
              <a:spcBef>
                <a:spcPts val="0"/>
              </a:spcBef>
              <a:spcAft>
                <a:spcPts val="0"/>
              </a:spcAft>
              <a:buFont typeface="Wingdings" panose="05000000000000000000" pitchFamily="2" charset="2"/>
              <a:buChar char="Ø"/>
              <a:defRPr/>
            </a:pPr>
            <a:r>
              <a:rPr lang="en-GB" dirty="0">
                <a:latin typeface="+mj-lt"/>
              </a:rPr>
              <a:t>LS to TM Forum on introduction of 3GPP Autonomous Network Levels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dirty="0">
                <a:latin typeface="+mj-lt"/>
                <a:cs typeface="Arial" charset="0"/>
              </a:rPr>
              <a:t>Add use case and requirements for fault management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dirty="0">
                <a:latin typeface="+mj-lt"/>
                <a:cs typeface="Arial" charset="0"/>
              </a:rPr>
              <a:t>Update use case for coverage optimization</a:t>
            </a:r>
            <a:endParaRPr lang="en-GB" dirty="0">
              <a:latin typeface="+mj-lt"/>
            </a:endParaRPr>
          </a:p>
          <a:p>
            <a:pPr lvl="0" defTabSz="1219170" eaLnBrk="1" fontAlgn="auto" hangingPunct="1">
              <a:spcBef>
                <a:spcPts val="0"/>
              </a:spcBef>
              <a:spcAft>
                <a:spcPts val="0"/>
              </a:spcAft>
              <a:defRPr/>
            </a:pPr>
            <a:r>
              <a:rPr lang="en-US" altLang="zh-CN" b="1" dirty="0">
                <a:latin typeface="+mj-lt"/>
                <a:cs typeface="Arial" charset="0"/>
              </a:rPr>
              <a:t>IDMS_MN: </a:t>
            </a:r>
            <a:r>
              <a:rPr lang="en-US" altLang="zh-CN" dirty="0">
                <a:latin typeface="+mj-lt"/>
                <a:cs typeface="Arial" charset="0"/>
              </a:rPr>
              <a:t>The following topics for normative work are discussed and agreed in the meeting.</a:t>
            </a:r>
            <a:endParaRPr lang="en-GB" altLang="zh-CN" dirty="0">
              <a:latin typeface="+mj-lt"/>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dirty="0">
                <a:latin typeface="+mj-lt"/>
              </a:rPr>
              <a:t>Add conceptual description for intent </a:t>
            </a:r>
            <a:r>
              <a:rPr lang="en-GB" dirty="0" err="1">
                <a:latin typeface="+mj-lt"/>
              </a:rPr>
              <a:t>MnS</a:t>
            </a:r>
            <a:endParaRPr lang="en-GB"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dirty="0">
                <a:latin typeface="+mj-lt"/>
              </a:rPr>
              <a:t>Add concept for intent lifecycle management</a:t>
            </a:r>
          </a:p>
          <a:p>
            <a:pPr marL="171450" indent="-171450" defTabSz="1219170" eaLnBrk="1" fontAlgn="auto" hangingPunct="1">
              <a:spcBef>
                <a:spcPts val="0"/>
              </a:spcBef>
              <a:spcAft>
                <a:spcPts val="0"/>
              </a:spcAft>
              <a:buFont typeface="Wingdings" panose="05000000000000000000" pitchFamily="2" charset="2"/>
              <a:buChar char="Ø"/>
              <a:defRPr/>
            </a:pPr>
            <a:r>
              <a:rPr lang="en-GB" dirty="0">
                <a:latin typeface="+mj-lt"/>
              </a:rPr>
              <a:t>Add stage 2 information model definition for intent</a:t>
            </a:r>
          </a:p>
          <a:p>
            <a:pPr marL="171450" indent="-171450" defTabSz="1219170" eaLnBrk="1" fontAlgn="auto" hangingPunct="1">
              <a:spcBef>
                <a:spcPts val="0"/>
              </a:spcBef>
              <a:spcAft>
                <a:spcPts val="0"/>
              </a:spcAft>
              <a:buFont typeface="Wingdings" panose="05000000000000000000" pitchFamily="2" charset="2"/>
              <a:buChar char="Ø"/>
              <a:defRPr/>
            </a:pPr>
            <a:r>
              <a:rPr lang="en-GB" dirty="0">
                <a:latin typeface="+mj-lt"/>
              </a:rPr>
              <a:t>Add stage 2 procedure for intent lifecycle management</a:t>
            </a:r>
          </a:p>
          <a:p>
            <a:pPr marL="171450" indent="-171450" defTabSz="1219170" eaLnBrk="1" fontAlgn="auto" hangingPunct="1">
              <a:spcBef>
                <a:spcPts val="0"/>
              </a:spcBef>
              <a:spcAft>
                <a:spcPts val="0"/>
              </a:spcAft>
              <a:buFont typeface="Wingdings" panose="05000000000000000000" pitchFamily="2" charset="2"/>
              <a:buChar char="Ø"/>
              <a:defRPr/>
            </a:pPr>
            <a:r>
              <a:rPr lang="en-GB" dirty="0">
                <a:latin typeface="+mj-lt"/>
              </a:rPr>
              <a:t>Add stage 2 management operation for intent</a:t>
            </a:r>
          </a:p>
          <a:p>
            <a:pPr marL="171450" indent="-171450" defTabSz="1219170" eaLnBrk="1" fontAlgn="auto" hangingPunct="1">
              <a:spcBef>
                <a:spcPts val="0"/>
              </a:spcBef>
              <a:spcAft>
                <a:spcPts val="0"/>
              </a:spcAft>
              <a:buFont typeface="Wingdings" panose="05000000000000000000" pitchFamily="2" charset="2"/>
              <a:buChar char="Ø"/>
              <a:defRPr/>
            </a:pPr>
            <a:r>
              <a:rPr lang="en-US" dirty="0">
                <a:latin typeface="+mj-lt"/>
              </a:rPr>
              <a:t>Requirement of Intent for service at edge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dirty="0">
                <a:latin typeface="+mj-lt"/>
                <a:cs typeface="Arial" charset="0"/>
              </a:rPr>
              <a:t>Update the intent definition to align with concept</a:t>
            </a:r>
            <a:endParaRPr lang="en-GB" dirty="0">
              <a:latin typeface="+mj-lt"/>
            </a:endParaRPr>
          </a:p>
        </p:txBody>
      </p:sp>
    </p:spTree>
    <p:extLst>
      <p:ext uri="{BB962C8B-B14F-4D97-AF65-F5344CB8AC3E}">
        <p14:creationId xmlns:p14="http://schemas.microsoft.com/office/powerpoint/2010/main" val="30082470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369611"/>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922481255"/>
              </p:ext>
            </p:extLst>
          </p:nvPr>
        </p:nvGraphicFramePr>
        <p:xfrm>
          <a:off x="205571" y="798102"/>
          <a:ext cx="11681825" cy="2481539"/>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92D050"/>
                    </a:solidFill>
                  </a:tcPr>
                </a:tc>
                <a:tc>
                  <a:txBody>
                    <a:bodyPr/>
                    <a:lstStyle/>
                    <a:p>
                      <a:pPr algn="ctr"/>
                      <a:r>
                        <a:rPr lang="sv-SE" sz="1200" dirty="0"/>
                        <a:t>Target date</a:t>
                      </a:r>
                    </a:p>
                  </a:txBody>
                  <a:tcPr anchor="ctr">
                    <a:solidFill>
                      <a:srgbClr val="92D050"/>
                    </a:solidFill>
                  </a:tcPr>
                </a:tc>
                <a:tc>
                  <a:txBody>
                    <a:bodyPr/>
                    <a:lstStyle/>
                    <a:p>
                      <a:pPr algn="ctr"/>
                      <a:r>
                        <a:rPr lang="sv-SE" sz="1200" dirty="0"/>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92D050"/>
                    </a:solidFill>
                  </a:tcPr>
                </a:tc>
                <a:extLst>
                  <a:ext uri="{0D108BD9-81ED-4DB2-BD59-A6C34878D82A}">
                    <a16:rowId xmlns:a16="http://schemas.microsoft.com/office/drawing/2014/main" val="10000"/>
                  </a:ext>
                </a:extLst>
              </a:tr>
              <a:tr h="526224">
                <a:tc>
                  <a:txBody>
                    <a:bodyPr/>
                    <a:lstStyle/>
                    <a:p>
                      <a:pPr algn="ctr">
                        <a:spcAft>
                          <a:spcPts val="0"/>
                        </a:spcAft>
                      </a:pPr>
                      <a:r>
                        <a:rPr lang="en-GB" sz="1050" dirty="0">
                          <a:solidFill>
                            <a:srgbClr val="000000"/>
                          </a:solidFill>
                          <a:effectLst/>
                          <a:latin typeface="Arial" panose="020B0604020202020204" pitchFamily="34" charset="0"/>
                          <a:ea typeface="宋体" panose="02010600030101010101" pitchFamily="2" charset="-122"/>
                        </a:rPr>
                        <a:t>eSON_5G</a:t>
                      </a:r>
                      <a:endParaRPr lang="zh-CN" sz="105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altLang="zh-CN" sz="1050" dirty="0">
                          <a:solidFill>
                            <a:srgbClr val="000000"/>
                          </a:solidFill>
                          <a:effectLst/>
                          <a:latin typeface="Arial" panose="020B0604020202020204" pitchFamily="34" charset="0"/>
                          <a:ea typeface="+mn-ea"/>
                        </a:rPr>
                        <a:t>Enhancements of Self-Organizing Networks (SON) for 5G networks </a:t>
                      </a:r>
                      <a:endParaRPr lang="zh-CN" altLang="zh-CN" sz="1050" dirty="0">
                        <a:effectLst/>
                        <a:latin typeface="Calibri" panose="020F0502020204030204" pitchFamily="34" charset="0"/>
                        <a:ea typeface="+mn-ea"/>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5%-&gt;15%</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a:solidFill>
                            <a:schemeClr val="dk1"/>
                          </a:solidFill>
                          <a:effectLst/>
                          <a:latin typeface="Arial" panose="020B0604020202020204" pitchFamily="34" charset="0"/>
                          <a:ea typeface="+mn-ea"/>
                          <a:cs typeface="+mn-cs"/>
                        </a:rPr>
                        <a:t>TS28.313/28.552/28.541/28.545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a:solidFill>
                            <a:schemeClr val="dk1"/>
                          </a:solidFill>
                          <a:effectLst/>
                          <a:latin typeface="Arial" panose="020B0604020202020204" pitchFamily="34" charset="0"/>
                          <a:ea typeface="+mn-ea"/>
                          <a:cs typeface="+mn-cs"/>
                        </a:rPr>
                        <a:t>SP-200194</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a:solidFill>
                            <a:schemeClr val="tx1"/>
                          </a:solidFill>
                          <a:effectLst/>
                          <a:latin typeface="Arial" panose="020B0604020202020204" pitchFamily="34" charset="0"/>
                          <a:ea typeface="+mn-ea"/>
                          <a:cs typeface="Arial" panose="020B0604020202020204" pitchFamily="34" charset="0"/>
                        </a:rPr>
                        <a:t>SA#92 (Jun. 2021)</a:t>
                      </a:r>
                      <a:endParaRPr lang="sv-SE" altLang="zh-CN"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Intel</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RAN3</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SON</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15135">
                <a:tc>
                  <a:txBody>
                    <a:bodyPr/>
                    <a:lstStyle/>
                    <a:p>
                      <a:pPr algn="ctr">
                        <a:spcAft>
                          <a:spcPts val="0"/>
                        </a:spcAft>
                      </a:pPr>
                      <a:r>
                        <a:rPr lang="en-GB" sz="1050" dirty="0">
                          <a:solidFill>
                            <a:srgbClr val="000000"/>
                          </a:solidFill>
                          <a:effectLst/>
                          <a:latin typeface="Arial" panose="020B0604020202020204" pitchFamily="34" charset="0"/>
                          <a:ea typeface="宋体" panose="02010600030101010101" pitchFamily="2" charset="-122"/>
                        </a:rPr>
                        <a:t>E_HOO</a:t>
                      </a:r>
                      <a:endParaRPr lang="zh-CN" sz="105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sz="1050" dirty="0">
                          <a:solidFill>
                            <a:srgbClr val="000000"/>
                          </a:solidFill>
                          <a:effectLst/>
                          <a:latin typeface="Arial" panose="020B0604020202020204" pitchFamily="34" charset="0"/>
                          <a:ea typeface="宋体" panose="02010600030101010101" pitchFamily="2" charset="-122"/>
                        </a:rPr>
                        <a:t>Enhancement of Handover Optimization</a:t>
                      </a:r>
                      <a:endParaRPr lang="zh-CN" sz="105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5%-&gt;10%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mn-cs"/>
                        </a:rPr>
                        <a:t>TS28.552/28.313/28.541</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mn-cs"/>
                        </a:rPr>
                        <a:t>SP-200466</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r>
                        <a:rPr lang="en-GB" altLang="zh-CN" sz="1050" b="0" kern="1200" dirty="0">
                          <a:solidFill>
                            <a:schemeClr val="tx1"/>
                          </a:solidFill>
                          <a:effectLst/>
                          <a:latin typeface="Arial" panose="020B0604020202020204" pitchFamily="34" charset="0"/>
                          <a:ea typeface="+mn-ea"/>
                          <a:cs typeface="Arial" panose="020B0604020202020204" pitchFamily="34" charset="0"/>
                        </a:rPr>
                        <a:t>SA#92 (Jun. 2021) </a:t>
                      </a:r>
                      <a:r>
                        <a:rPr lang="en-US" sz="1050" b="1" kern="1200" dirty="0">
                          <a:solidFill>
                            <a:schemeClr val="tx1"/>
                          </a:solidFill>
                          <a:effectLst/>
                          <a:latin typeface="Arial" panose="020B0604020202020204" pitchFamily="34" charset="0"/>
                          <a:ea typeface="+mn-ea"/>
                          <a:cs typeface="Arial" panose="020B0604020202020204" pitchFamily="34" charset="0"/>
                        </a:rPr>
                        <a:t>-&gt;</a:t>
                      </a:r>
                      <a:endParaRPr lang="en-GB" sz="1050" b="1" kern="1200" dirty="0">
                        <a:solidFill>
                          <a:schemeClr val="tx1"/>
                        </a:solidFill>
                        <a:effectLst/>
                        <a:latin typeface="Arial" panose="020B0604020202020204" pitchFamily="34" charset="0"/>
                        <a:ea typeface="+mn-ea"/>
                        <a:cs typeface="Arial" panose="020B0604020202020204" pitchFamily="34" charset="0"/>
                      </a:endParaRPr>
                    </a:p>
                    <a:p>
                      <a:r>
                        <a:rPr lang="en-US" sz="1050" b="1" kern="1200" dirty="0">
                          <a:solidFill>
                            <a:schemeClr val="tx1"/>
                          </a:solidFill>
                          <a:effectLst/>
                          <a:latin typeface="Arial" panose="020B0604020202020204" pitchFamily="34" charset="0"/>
                          <a:ea typeface="+mn-ea"/>
                          <a:cs typeface="Arial" panose="020B0604020202020204" pitchFamily="34" charset="0"/>
                        </a:rPr>
                        <a:t>SA#95 (Mar. 2022)</a:t>
                      </a:r>
                      <a:endParaRPr lang="sv-SE" altLang="zh-CN" sz="105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mn-cs"/>
                        </a:rPr>
                        <a:t>Ericsson</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Arial" panose="020B0604020202020204" pitchFamily="34" charset="0"/>
                          <a:ea typeface="+mn-ea"/>
                          <a:cs typeface="Arial" panose="020B0604020202020204" pitchFamily="34" charset="0"/>
                        </a:rPr>
                        <a:t>RAN3</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mn-cs"/>
                        </a:rPr>
                        <a:t>SON</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algn="ctr">
                        <a:spcAft>
                          <a:spcPts val="0"/>
                        </a:spcAft>
                      </a:pPr>
                      <a:r>
                        <a:rPr lang="en-GB" sz="1050" dirty="0">
                          <a:solidFill>
                            <a:srgbClr val="000000"/>
                          </a:solidFill>
                          <a:effectLst/>
                          <a:latin typeface="Arial" panose="020B0604020202020204" pitchFamily="34" charset="0"/>
                          <a:ea typeface="宋体" panose="02010600030101010101" pitchFamily="2" charset="-122"/>
                        </a:rPr>
                        <a:t>EE5GPLUS</a:t>
                      </a:r>
                      <a:endParaRPr lang="zh-CN" sz="105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Arial" panose="020B0604020202020204" pitchFamily="34" charset="0"/>
                          <a:ea typeface="宋体" panose="02010600030101010101" pitchFamily="2" charset="-122"/>
                        </a:rPr>
                        <a:t>Enhancements on EE for 5G networks</a:t>
                      </a:r>
                      <a:endParaRPr lang="zh-CN" sz="105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10%-&gt;30%</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Arial" panose="020B0604020202020204" pitchFamily="34" charset="0"/>
                          <a:ea typeface="SimSun" panose="02010600030101010101" pitchFamily="2" charset="-122"/>
                          <a:cs typeface="+mn-cs"/>
                        </a:rPr>
                        <a:t>TS28.310/28.552/28.554/28.541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SP-200188</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SA#93 (Sep. 2021)</a:t>
                      </a:r>
                      <a:endParaRPr lang="sv-SE" altLang="zh-CN" sz="105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Orange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SA2/RAN2/RAN3/ETSI EE/ITU-T/GSMA</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Energy saving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marL="0" algn="ctr" defTabSz="1219170" rtl="0" eaLnBrk="1" latinLnBrk="0" hangingPunct="1">
                        <a:spcBef>
                          <a:spcPts val="1200"/>
                        </a:spcBef>
                        <a:spcAft>
                          <a:spcPts val="0"/>
                        </a:spcAft>
                      </a:pPr>
                      <a:r>
                        <a:rPr lang="en-GB" sz="1050" b="0" kern="1200" dirty="0">
                          <a:solidFill>
                            <a:schemeClr val="tx1"/>
                          </a:solidFill>
                          <a:effectLst/>
                          <a:latin typeface="Arial" panose="020B0604020202020204" pitchFamily="34" charset="0"/>
                          <a:ea typeface="+mn-ea"/>
                          <a:cs typeface="Arial" panose="020B0604020202020204" pitchFamily="34" charset="0"/>
                        </a:rPr>
                        <a:t>5GD</a:t>
                      </a:r>
                      <a:r>
                        <a:rPr lang="en-US" altLang="zh-CN" sz="1050" b="0" kern="1200" dirty="0">
                          <a:solidFill>
                            <a:schemeClr val="tx1"/>
                          </a:solidFill>
                          <a:effectLst/>
                          <a:latin typeface="Arial" panose="020B0604020202020204" pitchFamily="34" charset="0"/>
                          <a:ea typeface="+mn-ea"/>
                          <a:cs typeface="Arial" panose="020B0604020202020204" pitchFamily="34" charset="0"/>
                        </a:rPr>
                        <a:t>MS</a:t>
                      </a:r>
                      <a:endParaRPr lang="zh-CN" sz="105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en-GB" sz="1050" b="0" kern="1200" dirty="0">
                          <a:solidFill>
                            <a:schemeClr val="tx1"/>
                          </a:solidFill>
                          <a:effectLst/>
                          <a:latin typeface="Arial" panose="020B0604020202020204" pitchFamily="34" charset="0"/>
                          <a:ea typeface="+mn-ea"/>
                          <a:cs typeface="Arial" panose="020B0604020202020204" pitchFamily="34" charset="0"/>
                        </a:rPr>
                        <a:t>Discovery of management services in 5G  </a:t>
                      </a:r>
                      <a:endParaRPr lang="zh-CN" sz="105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50%-&gt;70%</a:t>
                      </a: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sv-SE" sz="1100" kern="1200" dirty="0">
                          <a:solidFill>
                            <a:schemeClr val="dk1"/>
                          </a:solidFill>
                          <a:effectLst/>
                          <a:latin typeface="Arial" panose="020B0604020202020204" pitchFamily="34" charset="0"/>
                          <a:ea typeface="+mn-ea"/>
                          <a:cs typeface="+mn-cs"/>
                        </a:rPr>
                        <a:t>TS 28.533/28.532/531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SP-181072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SA#93 (Sep. 2021)</a:t>
                      </a:r>
                      <a:endParaRPr lang="sv-SE" altLang="zh-CN" sz="11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Service based discovery</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eSON_5G/E_HOO/EE5GPLUS/5GDMS</a:t>
            </a:r>
            <a:endParaRPr lang="sv-SE" sz="3200" kern="0" dirty="0"/>
          </a:p>
        </p:txBody>
      </p:sp>
      <p:sp>
        <p:nvSpPr>
          <p:cNvPr id="7" name="矩形 5">
            <a:extLst>
              <a:ext uri="{FF2B5EF4-FFF2-40B4-BE49-F238E27FC236}">
                <a16:creationId xmlns:a16="http://schemas.microsoft.com/office/drawing/2014/main" id="{5D2CEB90-B5D7-405D-A81D-7667FCBC83E8}"/>
              </a:ext>
            </a:extLst>
          </p:cNvPr>
          <p:cNvSpPr/>
          <p:nvPr/>
        </p:nvSpPr>
        <p:spPr>
          <a:xfrm>
            <a:off x="205571" y="3661999"/>
            <a:ext cx="5475847" cy="2292935"/>
          </a:xfrm>
          <a:prstGeom prst="rect">
            <a:avLst/>
          </a:prstGeom>
        </p:spPr>
        <p:txBody>
          <a:bodyPr wrap="square">
            <a:spAutoFit/>
          </a:bodyPr>
          <a:lstStyle/>
          <a:p>
            <a:pPr lvl="0" defTabSz="1219170" eaLnBrk="1" fontAlgn="auto" hangingPunct="1">
              <a:spcBef>
                <a:spcPts val="0"/>
              </a:spcBef>
              <a:spcAft>
                <a:spcPts val="0"/>
              </a:spcAft>
              <a:defRPr/>
            </a:pPr>
            <a:r>
              <a:rPr lang="en-US" altLang="zh-CN" b="1" dirty="0">
                <a:latin typeface="Calibri" pitchFamily="34" charset="0"/>
                <a:cs typeface="Arial" charset="0"/>
              </a:rPr>
              <a:t>eSON_5G: </a:t>
            </a:r>
            <a:r>
              <a:rPr lang="en-US" altLang="zh-CN" dirty="0">
                <a:latin typeface="Calibri" pitchFamily="34" charset="0"/>
                <a:cs typeface="Arial" charset="0"/>
              </a:rPr>
              <a:t>The following topics need more discussion.</a:t>
            </a:r>
            <a:endParaRPr lang="en-GB" altLang="zh-CN" dirty="0">
              <a:latin typeface="Calibri" pitchFamily="34" charset="0"/>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GB" dirty="0">
                <a:latin typeface="Calibri" pitchFamily="34" charset="0"/>
                <a:cs typeface="Arial" charset="0"/>
              </a:rPr>
              <a:t>Update of PCI configuration for D-SON and C-SON</a:t>
            </a:r>
            <a:endParaRPr lang="en-US" dirty="0">
              <a:latin typeface="Calibri" pitchFamily="34" charset="0"/>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GB" dirty="0">
                <a:latin typeface="Calibri" pitchFamily="34" charset="0"/>
                <a:cs typeface="Arial" charset="0"/>
              </a:rPr>
              <a:t>Requirements, use cases and services for C-PCI</a:t>
            </a:r>
          </a:p>
          <a:p>
            <a:pPr marL="285750" indent="-285750" defTabSz="1219170" eaLnBrk="1" fontAlgn="auto" hangingPunct="1">
              <a:spcBef>
                <a:spcPts val="0"/>
              </a:spcBef>
              <a:spcAft>
                <a:spcPts val="0"/>
              </a:spcAft>
              <a:buFont typeface="Wingdings" panose="05000000000000000000" pitchFamily="2" charset="2"/>
              <a:buChar char="Ø"/>
              <a:defRPr/>
            </a:pPr>
            <a:r>
              <a:rPr lang="en-US" dirty="0">
                <a:latin typeface="Calibri" pitchFamily="34" charset="0"/>
                <a:cs typeface="Arial" charset="0"/>
              </a:rPr>
              <a:t>Add LBO use cases, requirements, and related information</a:t>
            </a:r>
          </a:p>
          <a:p>
            <a:pPr marL="285750" indent="-285750" defTabSz="1219170" eaLnBrk="1" fontAlgn="auto" hangingPunct="1">
              <a:spcBef>
                <a:spcPts val="0"/>
              </a:spcBef>
              <a:spcAft>
                <a:spcPts val="0"/>
              </a:spcAft>
              <a:buFont typeface="Wingdings" panose="05000000000000000000" pitchFamily="2" charset="2"/>
              <a:buChar char="Ø"/>
              <a:defRPr/>
            </a:pPr>
            <a:r>
              <a:rPr lang="en-US" dirty="0">
                <a:latin typeface="Calibri" pitchFamily="34" charset="0"/>
                <a:cs typeface="Arial" charset="0"/>
              </a:rPr>
              <a:t>LS on the clarification of HO and/or reselection parameters ranges required by MLB</a:t>
            </a:r>
          </a:p>
          <a:p>
            <a:pPr marL="285750" indent="-285750" defTabSz="1219170" eaLnBrk="1" fontAlgn="auto" hangingPunct="1">
              <a:spcBef>
                <a:spcPts val="0"/>
              </a:spcBef>
              <a:spcAft>
                <a:spcPts val="0"/>
              </a:spcAft>
              <a:buFont typeface="Wingdings" panose="05000000000000000000" pitchFamily="2" charset="2"/>
              <a:buChar char="Ø"/>
              <a:defRPr/>
            </a:pPr>
            <a:endParaRPr lang="en-US" dirty="0">
              <a:latin typeface="Calibri" pitchFamily="34" charset="0"/>
              <a:cs typeface="Arial" charset="0"/>
            </a:endParaRPr>
          </a:p>
          <a:p>
            <a:pPr defTabSz="1219170" eaLnBrk="1" fontAlgn="auto" hangingPunct="1">
              <a:spcBef>
                <a:spcPts val="0"/>
              </a:spcBef>
              <a:spcAft>
                <a:spcPts val="0"/>
              </a:spcAft>
              <a:defRPr/>
            </a:pPr>
            <a:r>
              <a:rPr lang="en-US" altLang="zh-CN" b="1" dirty="0">
                <a:latin typeface="Calibri" pitchFamily="34" charset="0"/>
                <a:cs typeface="Arial" charset="0"/>
              </a:rPr>
              <a:t>EE5GPLUS: </a:t>
            </a:r>
            <a:r>
              <a:rPr lang="en-US" altLang="zh-CN" dirty="0">
                <a:latin typeface="Calibri" pitchFamily="34" charset="0"/>
                <a:cs typeface="Arial" charset="0"/>
              </a:rPr>
              <a:t>The following topics are discussed and agreed:</a:t>
            </a:r>
          </a:p>
          <a:p>
            <a:pPr marL="285750" indent="-285750" defTabSz="1219170">
              <a:buFont typeface="Wingdings" panose="05000000000000000000" pitchFamily="2" charset="2"/>
              <a:buChar char="Ø"/>
              <a:defRPr/>
            </a:pPr>
            <a:r>
              <a:rPr lang="en-US" altLang="zh-CN" dirty="0">
                <a:latin typeface="Calibri" pitchFamily="34" charset="0"/>
                <a:cs typeface="Arial" charset="0"/>
              </a:rPr>
              <a:t>Rel-17 CR TS 28.310 Add use case and requirements for switching off edge UPFs</a:t>
            </a:r>
          </a:p>
          <a:p>
            <a:pPr marL="285750" indent="-285750" defTabSz="1219170">
              <a:buFont typeface="Wingdings" panose="05000000000000000000" pitchFamily="2" charset="2"/>
              <a:buChar char="Ø"/>
              <a:defRPr/>
            </a:pPr>
            <a:r>
              <a:rPr lang="en-US" altLang="zh-CN" dirty="0">
                <a:latin typeface="Calibri" pitchFamily="34" charset="0"/>
                <a:cs typeface="Arial" charset="0"/>
              </a:rPr>
              <a:t>Add introductory text to EE KPIs for network slices</a:t>
            </a:r>
          </a:p>
        </p:txBody>
      </p:sp>
      <p:sp>
        <p:nvSpPr>
          <p:cNvPr id="8" name="矩形 3">
            <a:extLst>
              <a:ext uri="{FF2B5EF4-FFF2-40B4-BE49-F238E27FC236}">
                <a16:creationId xmlns:a16="http://schemas.microsoft.com/office/drawing/2014/main" id="{9D9C2609-7C4C-44C7-B654-48A6D11B20E5}"/>
              </a:ext>
            </a:extLst>
          </p:cNvPr>
          <p:cNvSpPr/>
          <p:nvPr/>
        </p:nvSpPr>
        <p:spPr>
          <a:xfrm>
            <a:off x="6046484" y="3710503"/>
            <a:ext cx="6096000" cy="1892826"/>
          </a:xfrm>
          <a:prstGeom prst="rect">
            <a:avLst/>
          </a:prstGeom>
        </p:spPr>
        <p:txBody>
          <a:bodyPr>
            <a:spAutoFit/>
          </a:bodyPr>
          <a:lstStyle/>
          <a:p>
            <a:pPr lvl="0" defTabSz="1219170" eaLnBrk="1" fontAlgn="auto" hangingPunct="1">
              <a:spcBef>
                <a:spcPts val="0"/>
              </a:spcBef>
              <a:spcAft>
                <a:spcPts val="0"/>
              </a:spcAft>
              <a:defRPr/>
            </a:pPr>
            <a:r>
              <a:rPr lang="en-US" altLang="zh-CN" b="1" dirty="0">
                <a:latin typeface="Calibri" pitchFamily="34" charset="0"/>
                <a:cs typeface="Arial" charset="0"/>
              </a:rPr>
              <a:t>E_HOO:</a:t>
            </a:r>
            <a:r>
              <a:rPr lang="en-US" altLang="zh-CN" dirty="0">
                <a:latin typeface="Calibri" pitchFamily="34" charset="0"/>
                <a:cs typeface="Arial" charset="0"/>
              </a:rPr>
              <a:t> The following topics need more discussion.</a:t>
            </a:r>
          </a:p>
          <a:p>
            <a:pPr marL="285750" indent="-285750" defTabSz="1219170">
              <a:buFont typeface="Wingdings" panose="05000000000000000000" pitchFamily="2" charset="2"/>
              <a:buChar char="Ø"/>
              <a:defRPr/>
            </a:pPr>
            <a:r>
              <a:rPr lang="en-US" altLang="zh-CN" dirty="0">
                <a:latin typeface="+mn-lt"/>
              </a:rPr>
              <a:t>CHO measurements</a:t>
            </a:r>
          </a:p>
          <a:p>
            <a:pPr marL="285750" indent="-285750" defTabSz="1219170">
              <a:buFont typeface="Wingdings" panose="05000000000000000000" pitchFamily="2" charset="2"/>
              <a:buChar char="Ø"/>
              <a:defRPr/>
            </a:pPr>
            <a:r>
              <a:rPr lang="en-US" altLang="zh-CN" dirty="0">
                <a:latin typeface="+mn-lt"/>
              </a:rPr>
              <a:t>CHO measurements KPI</a:t>
            </a:r>
          </a:p>
          <a:p>
            <a:pPr marL="285750" indent="-285750" defTabSz="1219170">
              <a:buFont typeface="Wingdings" panose="05000000000000000000" pitchFamily="2" charset="2"/>
              <a:buChar char="Ø"/>
              <a:defRPr/>
            </a:pPr>
            <a:r>
              <a:rPr lang="en-US" altLang="zh-CN" dirty="0">
                <a:latin typeface="+mn-lt"/>
              </a:rPr>
              <a:t>LS on Handover terminology</a:t>
            </a:r>
          </a:p>
          <a:p>
            <a:pPr marL="285750" indent="-285750" defTabSz="1219170">
              <a:buFont typeface="Wingdings" panose="05000000000000000000" pitchFamily="2" charset="2"/>
              <a:buChar char="Ø"/>
              <a:defRPr/>
            </a:pPr>
            <a:endParaRPr lang="en-US" altLang="zh-CN" dirty="0">
              <a:latin typeface="Calibri" pitchFamily="34" charset="0"/>
              <a:cs typeface="Arial" charset="0"/>
            </a:endParaRPr>
          </a:p>
          <a:p>
            <a:pPr defTabSz="1219170" eaLnBrk="1" fontAlgn="auto" hangingPunct="1">
              <a:spcBef>
                <a:spcPts val="0"/>
              </a:spcBef>
              <a:spcAft>
                <a:spcPts val="0"/>
              </a:spcAft>
              <a:defRPr/>
            </a:pPr>
            <a:r>
              <a:rPr lang="en-US" altLang="zh-CN" b="1" dirty="0">
                <a:latin typeface="Calibri" pitchFamily="34" charset="0"/>
                <a:cs typeface="Arial" charset="0"/>
              </a:rPr>
              <a:t>5GDMS: </a:t>
            </a:r>
            <a:r>
              <a:rPr lang="en-US" altLang="zh-CN" dirty="0">
                <a:latin typeface="Calibri" pitchFamily="34" charset="0"/>
                <a:cs typeface="Arial" charset="0"/>
              </a:rPr>
              <a:t>The following topics are discussed and agreed</a:t>
            </a:r>
            <a:endParaRPr lang="en-US" altLang="zh-CN" b="1" dirty="0">
              <a:latin typeface="Calibri" pitchFamily="34" charset="0"/>
              <a:cs typeface="Arial" charset="0"/>
            </a:endParaRPr>
          </a:p>
          <a:p>
            <a:pPr marL="285750" indent="-285750" defTabSz="1219170">
              <a:buFont typeface="Wingdings" panose="05000000000000000000" pitchFamily="2" charset="2"/>
              <a:buChar char="Ø"/>
              <a:defRPr/>
            </a:pPr>
            <a:r>
              <a:rPr lang="en-GB" dirty="0">
                <a:latin typeface="+mn-lt"/>
              </a:rPr>
              <a:t>Revised WID on Discovery of management services in 5G</a:t>
            </a:r>
            <a:endParaRPr lang="en-US" altLang="zh-CN" dirty="0">
              <a:latin typeface="+mn-lt"/>
            </a:endParaRPr>
          </a:p>
          <a:p>
            <a:pPr marL="285750" indent="-285750" defTabSz="1219170">
              <a:buFont typeface="Wingdings" panose="05000000000000000000" pitchFamily="2" charset="2"/>
              <a:buChar char="Ø"/>
              <a:defRPr/>
            </a:pPr>
            <a:r>
              <a:rPr lang="en-US" altLang="zh-CN" dirty="0">
                <a:latin typeface="Calibri" pitchFamily="34" charset="0"/>
                <a:cs typeface="Arial" charset="0"/>
              </a:rPr>
              <a:t>28.537 Add DMS use cases and requirements</a:t>
            </a:r>
            <a:endParaRPr lang="en-US" altLang="zh-CN" b="1" dirty="0">
              <a:latin typeface="Calibri" pitchFamily="34" charset="0"/>
              <a:cs typeface="Arial" charset="0"/>
            </a:endParaRPr>
          </a:p>
          <a:p>
            <a:pPr marL="285750" indent="-285750" defTabSz="1219170">
              <a:buFont typeface="Wingdings" panose="05000000000000000000" pitchFamily="2" charset="2"/>
              <a:buChar char="Ø"/>
              <a:defRPr/>
            </a:pPr>
            <a:endParaRPr lang="en-US" dirty="0">
              <a:latin typeface="+mn-lt"/>
            </a:endParaRPr>
          </a:p>
        </p:txBody>
      </p:sp>
    </p:spTree>
    <p:extLst>
      <p:ext uri="{BB962C8B-B14F-4D97-AF65-F5344CB8AC3E}">
        <p14:creationId xmlns:p14="http://schemas.microsoft.com/office/powerpoint/2010/main" val="18982839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056728"/>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775812788"/>
              </p:ext>
            </p:extLst>
          </p:nvPr>
        </p:nvGraphicFramePr>
        <p:xfrm>
          <a:off x="205572" y="1116969"/>
          <a:ext cx="11681825" cy="1718456"/>
        </p:xfrm>
        <a:graphic>
          <a:graphicData uri="http://schemas.openxmlformats.org/drawingml/2006/table">
            <a:tbl>
              <a:tblPr firstRow="1" bandRow="1">
                <a:tableStyleId>{5C22544A-7EE6-4342-B048-85BDC9FD1C3A}</a:tableStyleId>
              </a:tblPr>
              <a:tblGrid>
                <a:gridCol w="888236">
                  <a:extLst>
                    <a:ext uri="{9D8B030D-6E8A-4147-A177-3AD203B41FA5}">
                      <a16:colId xmlns:a16="http://schemas.microsoft.com/office/drawing/2014/main" val="20000"/>
                    </a:ext>
                  </a:extLst>
                </a:gridCol>
                <a:gridCol w="2116117">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92D050"/>
                    </a:solidFill>
                  </a:tcPr>
                </a:tc>
                <a:tc>
                  <a:txBody>
                    <a:bodyPr/>
                    <a:lstStyle/>
                    <a:p>
                      <a:pPr algn="ctr"/>
                      <a:r>
                        <a:rPr lang="sv-SE" sz="1200" dirty="0"/>
                        <a:t>Target date</a:t>
                      </a:r>
                    </a:p>
                  </a:txBody>
                  <a:tcPr anchor="ctr">
                    <a:solidFill>
                      <a:srgbClr val="92D050"/>
                    </a:solidFill>
                  </a:tcPr>
                </a:tc>
                <a:tc>
                  <a:txBody>
                    <a:bodyPr/>
                    <a:lstStyle/>
                    <a:p>
                      <a:pPr algn="ctr"/>
                      <a:r>
                        <a:rPr lang="sv-SE" sz="1200" dirty="0"/>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92D050"/>
                    </a:solidFill>
                  </a:tcPr>
                </a:tc>
                <a:extLst>
                  <a:ext uri="{0D108BD9-81ED-4DB2-BD59-A6C34878D82A}">
                    <a16:rowId xmlns:a16="http://schemas.microsoft.com/office/drawing/2014/main" val="10000"/>
                  </a:ext>
                </a:extLst>
              </a:tr>
              <a:tr h="407031">
                <a:tc>
                  <a:txBody>
                    <a:bodyPr/>
                    <a:lstStyle/>
                    <a:p>
                      <a:pPr algn="ctr">
                        <a:spcAft>
                          <a:spcPts val="0"/>
                        </a:spcAft>
                      </a:pPr>
                      <a:r>
                        <a:rPr lang="en-GB" sz="1050" dirty="0">
                          <a:solidFill>
                            <a:srgbClr val="000000"/>
                          </a:solidFill>
                          <a:effectLst/>
                          <a:latin typeface="Arial" panose="020B0604020202020204" pitchFamily="34" charset="0"/>
                          <a:ea typeface="宋体" panose="02010600030101010101" pitchFamily="2" charset="-122"/>
                        </a:rPr>
                        <a:t>OAM_NPN</a:t>
                      </a:r>
                      <a:endParaRPr lang="zh-CN" sz="105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Arial" panose="020B0604020202020204" pitchFamily="34" charset="0"/>
                          <a:ea typeface="宋体" panose="02010600030101010101" pitchFamily="2" charset="-122"/>
                        </a:rPr>
                        <a:t>Management of non-public networks</a:t>
                      </a:r>
                      <a:endParaRPr lang="zh-CN" sz="105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15%-&gt;35%</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Arial" panose="020B0604020202020204" pitchFamily="34" charset="0"/>
                          <a:ea typeface="+mn-ea"/>
                          <a:cs typeface="+mn-cs"/>
                        </a:rPr>
                        <a:t>TS28.557/</a:t>
                      </a:r>
                      <a:r>
                        <a:rPr lang="sv-SE" altLang="zh-CN" sz="1050" kern="1200">
                          <a:solidFill>
                            <a:schemeClr val="dk1"/>
                          </a:solidFill>
                          <a:effectLst/>
                          <a:latin typeface="Arial" panose="020B0604020202020204" pitchFamily="34" charset="0"/>
                          <a:ea typeface="+mn-ea"/>
                          <a:cs typeface="+mn-cs"/>
                        </a:rPr>
                        <a:t>28.541/28.531/28.533/28.552/28.554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Arial" panose="020B0604020202020204" pitchFamily="34" charset="0"/>
                          <a:ea typeface="+mn-ea"/>
                          <a:cs typeface="+mn-cs"/>
                        </a:rPr>
                        <a:t>SP-200189</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SA#92 (Jun. 2021)</a:t>
                      </a:r>
                      <a:endParaRPr lang="sv-SE" altLang="zh-CN"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Huawei</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SA2/RAN3</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NPN</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15135">
                <a:tc>
                  <a:txBody>
                    <a:bodyPr/>
                    <a:lstStyle/>
                    <a:p>
                      <a:pPr algn="ctr">
                        <a:spcAft>
                          <a:spcPts val="0"/>
                        </a:spcAft>
                      </a:pPr>
                      <a:r>
                        <a:rPr lang="en-GB" sz="1050" dirty="0">
                          <a:solidFill>
                            <a:srgbClr val="000000"/>
                          </a:solidFill>
                          <a:effectLst/>
                          <a:latin typeface="Arial" panose="020B0604020202020204" pitchFamily="34" charset="0"/>
                          <a:ea typeface="宋体" panose="02010600030101010101" pitchFamily="2" charset="-122"/>
                        </a:rPr>
                        <a:t>EMA5SLA</a:t>
                      </a:r>
                      <a:endParaRPr lang="zh-CN" sz="105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050">
                          <a:solidFill>
                            <a:srgbClr val="000000"/>
                          </a:solidFill>
                          <a:effectLst/>
                          <a:latin typeface="Arial" panose="020B0604020202020204" pitchFamily="34" charset="0"/>
                          <a:ea typeface="宋体" panose="02010600030101010101" pitchFamily="2" charset="-122"/>
                        </a:rPr>
                        <a:t>Enhancement on Management Aspects of 5G Service-Level Agreement</a:t>
                      </a:r>
                      <a:endParaRPr lang="zh-CN" sz="105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40%-&gt;60%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TS28.531/28.541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SP-200190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a:t>
                      </a:r>
                      <a:r>
                        <a:rPr lang="en-US" altLang="zh-CN" sz="1050" b="0" kern="1200" dirty="0">
                          <a:solidFill>
                            <a:schemeClr val="tx1"/>
                          </a:solidFill>
                          <a:effectLst/>
                          <a:latin typeface="Arial" panose="020B0604020202020204" pitchFamily="34" charset="0"/>
                          <a:ea typeface="+mn-ea"/>
                          <a:cs typeface="Arial" panose="020B0604020202020204" pitchFamily="34" charset="0"/>
                        </a:rPr>
                        <a:t>1</a:t>
                      </a:r>
                      <a:r>
                        <a:rPr lang="en-GB" altLang="zh-CN" sz="1050" b="0" kern="1200" dirty="0">
                          <a:solidFill>
                            <a:schemeClr val="tx1"/>
                          </a:solidFill>
                          <a:effectLst/>
                          <a:latin typeface="Arial" panose="020B0604020202020204" pitchFamily="34" charset="0"/>
                          <a:ea typeface="+mn-ea"/>
                          <a:cs typeface="Arial" panose="020B0604020202020204" pitchFamily="34" charset="0"/>
                        </a:rPr>
                        <a:t> (</a:t>
                      </a:r>
                      <a:r>
                        <a:rPr lang="en-US" altLang="zh-CN" sz="1050" b="0" kern="1200" dirty="0">
                          <a:solidFill>
                            <a:schemeClr val="tx1"/>
                          </a:solidFill>
                          <a:effectLst/>
                          <a:latin typeface="Arial" panose="020B0604020202020204" pitchFamily="34" charset="0"/>
                          <a:ea typeface="+mn-ea"/>
                          <a:cs typeface="Arial" panose="020B0604020202020204" pitchFamily="34" charset="0"/>
                        </a:rPr>
                        <a:t>Mar</a:t>
                      </a:r>
                      <a:r>
                        <a:rPr lang="en-GB" altLang="zh-CN" sz="1050" b="0" kern="1200" dirty="0">
                          <a:solidFill>
                            <a:schemeClr val="tx1"/>
                          </a:solidFill>
                          <a:effectLst/>
                          <a:latin typeface="Arial" panose="020B0604020202020204" pitchFamily="34" charset="0"/>
                          <a:ea typeface="+mn-ea"/>
                          <a:cs typeface="Arial" panose="020B0604020202020204" pitchFamily="34" charset="0"/>
                        </a:rPr>
                        <a:t>. 2021) </a:t>
                      </a:r>
                      <a:r>
                        <a:rPr lang="en-GB" sz="1050" b="1" kern="1200" dirty="0">
                          <a:solidFill>
                            <a:schemeClr val="tx1"/>
                          </a:solidFill>
                          <a:effectLst/>
                          <a:latin typeface="Arial" panose="020B0604020202020204" pitchFamily="34" charset="0"/>
                          <a:ea typeface="+mn-ea"/>
                          <a:cs typeface="Arial" panose="020B0604020202020204" pitchFamily="34" charset="0"/>
                        </a:rPr>
                        <a:t>-&gt; SA#92 (Jun. 2021)</a:t>
                      </a:r>
                      <a:endParaRPr lang="sv-SE" altLang="zh-CN" sz="105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China Mobile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Arial" panose="020B0604020202020204" pitchFamily="34" charset="0"/>
                          <a:ea typeface="+mn-ea"/>
                          <a:cs typeface="Arial" panose="020B0604020202020204" pitchFamily="34" charset="0"/>
                        </a:rPr>
                        <a:t>SA2/RAN3</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mn-cs"/>
                        </a:rPr>
                        <a:t>SLA</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algn="ctr">
                        <a:spcAft>
                          <a:spcPts val="0"/>
                        </a:spcAft>
                      </a:pPr>
                      <a:r>
                        <a:rPr lang="en-GB" sz="1050" dirty="0" err="1">
                          <a:solidFill>
                            <a:srgbClr val="000000"/>
                          </a:solidFill>
                          <a:effectLst/>
                          <a:latin typeface="Arial" panose="020B0604020202020204" pitchFamily="34" charset="0"/>
                          <a:ea typeface="宋体" panose="02010600030101010101" pitchFamily="2" charset="-122"/>
                        </a:rPr>
                        <a:t>eMEMTANE</a:t>
                      </a:r>
                      <a:endParaRPr lang="zh-CN" sz="105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sz="1050" dirty="0">
                          <a:solidFill>
                            <a:srgbClr val="000000"/>
                          </a:solidFill>
                          <a:effectLst/>
                          <a:latin typeface="Arial" panose="020B0604020202020204" pitchFamily="34" charset="0"/>
                          <a:ea typeface="宋体" panose="02010600030101010101" pitchFamily="2" charset="-122"/>
                        </a:rPr>
                        <a:t>Management of the enhanced tenant concept</a:t>
                      </a:r>
                      <a:endParaRPr lang="zh-CN" sz="105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5%-&gt;5%</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Arial" panose="020B0604020202020204" pitchFamily="34" charset="0"/>
                          <a:ea typeface="SimSun" panose="02010600030101010101" pitchFamily="2" charset="-122"/>
                          <a:cs typeface="+mn-cs"/>
                        </a:rPr>
                        <a:t>TS28.531/28.532/28.533/28.541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SP-200463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SA#94 (Dec. 2021)</a:t>
                      </a:r>
                      <a:endParaRPr lang="sv-SE" altLang="zh-CN"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mn-cs"/>
                        </a:rPr>
                        <a:t>Huawei</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mn-cs"/>
                        </a:rPr>
                        <a:t>SA2</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Tenant</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bl>
          </a:graphicData>
        </a:graphic>
      </p:graphicFrame>
      <p:sp>
        <p:nvSpPr>
          <p:cNvPr id="6" name="矩形 5"/>
          <p:cNvSpPr/>
          <p:nvPr/>
        </p:nvSpPr>
        <p:spPr>
          <a:xfrm>
            <a:off x="205572" y="3393057"/>
            <a:ext cx="5229223" cy="3231654"/>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latin typeface="Calibri" pitchFamily="34" charset="0"/>
                <a:cs typeface="Arial" charset="0"/>
              </a:rPr>
              <a:t>OAM_NPN: </a:t>
            </a:r>
            <a:r>
              <a:rPr lang="en-US" altLang="zh-CN" sz="1200" dirty="0">
                <a:latin typeface="Calibri" pitchFamily="34" charset="0"/>
                <a:cs typeface="Arial" charset="0"/>
              </a:rPr>
              <a:t>The following topics are discussed and agreed</a:t>
            </a:r>
            <a:endParaRPr lang="en-GB" altLang="zh-CN" sz="1200" dirty="0">
              <a:latin typeface="Calibri" pitchFamily="34" charset="0"/>
              <a:cs typeface="Arial" charset="0"/>
            </a:endParaRPr>
          </a:p>
          <a:p>
            <a:pPr>
              <a:buFont typeface="Wingdings" panose="05000000000000000000" pitchFamily="2" charset="2"/>
              <a:buChar char="Ø"/>
            </a:pPr>
            <a:r>
              <a:rPr lang="en-US" altLang="zh-CN" sz="1200" dirty="0">
                <a:latin typeface="Calibri" pitchFamily="34" charset="0"/>
                <a:cs typeface="Arial" charset="0"/>
              </a:rPr>
              <a:t> 28.557 Add CAG management</a:t>
            </a:r>
          </a:p>
          <a:p>
            <a:pPr>
              <a:buFont typeface="Wingdings" panose="05000000000000000000" pitchFamily="2" charset="2"/>
              <a:buChar char="Ø"/>
            </a:pPr>
            <a:r>
              <a:rPr lang="en-US" altLang="zh-CN" sz="1200" dirty="0">
                <a:latin typeface="Calibri" pitchFamily="34" charset="0"/>
                <a:cs typeface="Arial" charset="0"/>
              </a:rPr>
              <a:t> 28.557 Management modes of NPN</a:t>
            </a:r>
          </a:p>
          <a:p>
            <a:pPr>
              <a:buFont typeface="Wingdings" panose="05000000000000000000" pitchFamily="2" charset="2"/>
              <a:buChar char="Ø"/>
            </a:pPr>
            <a:r>
              <a:rPr lang="en-US" altLang="zh-CN" sz="1200" dirty="0">
                <a:latin typeface="Calibri" pitchFamily="34" charset="0"/>
                <a:cs typeface="Arial" charset="0"/>
              </a:rPr>
              <a:t> 28.557 Roles related to 5G PLMN management and NPN management</a:t>
            </a:r>
          </a:p>
          <a:p>
            <a:pPr>
              <a:buFont typeface="Wingdings" panose="05000000000000000000" pitchFamily="2" charset="2"/>
              <a:buChar char="Ø"/>
            </a:pPr>
            <a:r>
              <a:rPr lang="en-US" altLang="zh-CN" sz="1200" dirty="0">
                <a:latin typeface="Calibri" pitchFamily="34" charset="0"/>
                <a:cs typeface="Arial" charset="0"/>
              </a:rPr>
              <a:t> 28.557 Update on NID for SNPN management</a:t>
            </a:r>
          </a:p>
          <a:p>
            <a:pPr>
              <a:buFont typeface="Wingdings" panose="05000000000000000000" pitchFamily="2" charset="2"/>
              <a:buChar char="Ø"/>
            </a:pPr>
            <a:r>
              <a:rPr lang="en-US" altLang="zh-CN" sz="1200" dirty="0">
                <a:latin typeface="Calibri" pitchFamily="34" charset="0"/>
                <a:cs typeface="Arial" charset="0"/>
              </a:rPr>
              <a:t> 28.557 Update on use case of SNPN</a:t>
            </a:r>
          </a:p>
          <a:p>
            <a:pPr>
              <a:buFont typeface="Wingdings" panose="05000000000000000000" pitchFamily="2" charset="2"/>
              <a:buChar char="Ø"/>
            </a:pPr>
            <a:r>
              <a:rPr lang="en-US" altLang="zh-CN" sz="1200" dirty="0">
                <a:latin typeface="Calibri" pitchFamily="34" charset="0"/>
                <a:cs typeface="Arial" charset="0"/>
              </a:rPr>
              <a:t> 28.557 Collecting UE related data and providing to authorized NPN service customer</a:t>
            </a:r>
          </a:p>
          <a:p>
            <a:pPr>
              <a:buFont typeface="Wingdings" panose="05000000000000000000" pitchFamily="2" charset="2"/>
              <a:buChar char="Ø"/>
            </a:pPr>
            <a:r>
              <a:rPr lang="en-US" altLang="zh-CN" sz="1200" dirty="0">
                <a:latin typeface="Calibri" pitchFamily="34" charset="0"/>
                <a:cs typeface="Arial" charset="0"/>
              </a:rPr>
              <a:t> 28.557 Add generic requirements for management of NPN</a:t>
            </a:r>
          </a:p>
          <a:p>
            <a:pPr>
              <a:buFont typeface="Wingdings" panose="05000000000000000000" pitchFamily="2" charset="2"/>
              <a:buChar char="Ø"/>
            </a:pPr>
            <a:r>
              <a:rPr lang="en-US" altLang="zh-CN" sz="1200" dirty="0">
                <a:latin typeface="Calibri" pitchFamily="34" charset="0"/>
                <a:cs typeface="Arial" charset="0"/>
              </a:rPr>
              <a:t> 28.557 Add 5GLAN group management in UE related management aspects </a:t>
            </a:r>
          </a:p>
          <a:p>
            <a:pPr>
              <a:buFont typeface="Wingdings" panose="05000000000000000000" pitchFamily="2" charset="2"/>
              <a:buChar char="Ø"/>
            </a:pPr>
            <a:r>
              <a:rPr lang="en-US" altLang="zh-CN" sz="1200" dirty="0">
                <a:latin typeface="Calibri" pitchFamily="34" charset="0"/>
                <a:cs typeface="Arial" charset="0"/>
              </a:rPr>
              <a:t> 28.557 Applicability of management modes considering the deployment options of individual NPN functions. </a:t>
            </a:r>
          </a:p>
          <a:p>
            <a:pPr>
              <a:buFont typeface="Wingdings" panose="05000000000000000000" pitchFamily="2" charset="2"/>
              <a:buChar char="Ø"/>
            </a:pPr>
            <a:r>
              <a:rPr lang="en-US" sz="1200" dirty="0">
                <a:latin typeface="Calibri" pitchFamily="34" charset="0"/>
                <a:cs typeface="Arial" charset="0"/>
              </a:rPr>
              <a:t> </a:t>
            </a:r>
            <a:r>
              <a:rPr lang="en-GB" sz="1200" dirty="0">
                <a:latin typeface="Calibri" pitchFamily="34" charset="0"/>
                <a:cs typeface="Arial" charset="0"/>
              </a:rPr>
              <a:t>28.557 Add requirements for management of PNI-NPN and SNPN</a:t>
            </a:r>
          </a:p>
          <a:p>
            <a:pPr defTabSz="1219170" eaLnBrk="1" fontAlgn="auto" hangingPunct="1">
              <a:spcBef>
                <a:spcPts val="0"/>
              </a:spcBef>
              <a:spcAft>
                <a:spcPts val="0"/>
              </a:spcAft>
              <a:defRPr/>
            </a:pPr>
            <a:r>
              <a:rPr lang="en-US" altLang="zh-CN" sz="1200" dirty="0">
                <a:latin typeface="Calibri" pitchFamily="34" charset="0"/>
                <a:cs typeface="Arial" charset="0"/>
              </a:rPr>
              <a:t>The following topics need more discussion.</a:t>
            </a:r>
          </a:p>
          <a:p>
            <a:pPr marL="285750" indent="-285750" defTabSz="1219170">
              <a:buFont typeface="Wingdings" panose="05000000000000000000" pitchFamily="2" charset="2"/>
              <a:buChar char="Ø"/>
              <a:defRPr/>
            </a:pPr>
            <a:r>
              <a:rPr lang="en-US" altLang="zh-CN" sz="1200" dirty="0">
                <a:latin typeface="Calibri" pitchFamily="34" charset="0"/>
                <a:cs typeface="Arial" charset="0"/>
              </a:rPr>
              <a:t>pCR 28.557 Exposure of management capabilities</a:t>
            </a:r>
          </a:p>
          <a:p>
            <a:pPr defTabSz="1219170" eaLnBrk="1" fontAlgn="auto" hangingPunct="1">
              <a:spcBef>
                <a:spcPts val="0"/>
              </a:spcBef>
              <a:spcAft>
                <a:spcPts val="0"/>
              </a:spcAft>
              <a:defRPr/>
            </a:pPr>
            <a:endParaRPr lang="en-US" altLang="zh-CN" sz="1200" b="1" dirty="0">
              <a:latin typeface="Calibri" pitchFamily="34" charset="0"/>
              <a:cs typeface="Arial" charset="0"/>
            </a:endParaRPr>
          </a:p>
          <a:p>
            <a:pPr defTabSz="1219170" eaLnBrk="1" fontAlgn="auto" hangingPunct="1">
              <a:spcBef>
                <a:spcPts val="0"/>
              </a:spcBef>
              <a:spcAft>
                <a:spcPts val="0"/>
              </a:spcAft>
              <a:defRPr/>
            </a:pPr>
            <a:endParaRPr lang="en-US" altLang="zh-CN" sz="1200" dirty="0">
              <a:latin typeface="+mn-lt"/>
            </a:endParaRPr>
          </a:p>
        </p:txBody>
      </p:sp>
      <p:sp>
        <p:nvSpPr>
          <p:cNvPr id="5" name="Title 1"/>
          <p:cNvSpPr txBox="1">
            <a:spLocks/>
          </p:cNvSpPr>
          <p:nvPr/>
        </p:nvSpPr>
        <p:spPr>
          <a:xfrm>
            <a:off x="304603" y="196281"/>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OAM_NPN/EMA5SLA/</a:t>
            </a:r>
            <a:r>
              <a:rPr lang="en-US" altLang="zh-CN" sz="3200" kern="0" dirty="0" err="1"/>
              <a:t>eMEMTANE</a:t>
            </a:r>
            <a:endParaRPr lang="sv-SE" sz="3200" kern="0" dirty="0"/>
          </a:p>
        </p:txBody>
      </p:sp>
      <p:sp>
        <p:nvSpPr>
          <p:cNvPr id="4" name="矩形 3"/>
          <p:cNvSpPr/>
          <p:nvPr/>
        </p:nvSpPr>
        <p:spPr>
          <a:xfrm>
            <a:off x="5643880" y="3377516"/>
            <a:ext cx="6096000" cy="2677656"/>
          </a:xfrm>
          <a:prstGeom prst="rect">
            <a:avLst/>
          </a:prstGeom>
        </p:spPr>
        <p:txBody>
          <a:bodyPr>
            <a:spAutoFit/>
          </a:bodyPr>
          <a:lstStyle/>
          <a:p>
            <a:pPr defTabSz="1219170" eaLnBrk="1" fontAlgn="auto" hangingPunct="1">
              <a:spcBef>
                <a:spcPts val="0"/>
              </a:spcBef>
              <a:spcAft>
                <a:spcPts val="0"/>
              </a:spcAft>
              <a:defRPr/>
            </a:pPr>
            <a:r>
              <a:rPr lang="en-US" altLang="zh-CN" sz="1200" b="1" dirty="0" err="1">
                <a:latin typeface="Calibri" pitchFamily="34" charset="0"/>
                <a:cs typeface="Arial" charset="0"/>
              </a:rPr>
              <a:t>eMEMTANE</a:t>
            </a:r>
            <a:r>
              <a:rPr lang="en-US" altLang="zh-CN" sz="1200" b="1" dirty="0">
                <a:latin typeface="Calibri" pitchFamily="34" charset="0"/>
                <a:cs typeface="Arial" charset="0"/>
              </a:rPr>
              <a:t>: </a:t>
            </a:r>
            <a:r>
              <a:rPr lang="en-US" altLang="zh-CN" sz="1200" dirty="0">
                <a:latin typeface="Calibri" pitchFamily="34" charset="0"/>
                <a:cs typeface="Arial" charset="0"/>
              </a:rPr>
              <a:t>The following topics are discussed and agreed</a:t>
            </a:r>
            <a:endParaRPr lang="en-US" altLang="zh-CN" sz="1200" b="1" dirty="0">
              <a:latin typeface="Calibri" pitchFamily="34" charset="0"/>
              <a:cs typeface="Arial" charset="0"/>
            </a:endParaRPr>
          </a:p>
          <a:p>
            <a:pPr marL="285750" lvl="0" indent="-285750" defTabSz="1219170">
              <a:buFont typeface="Wingdings" panose="05000000000000000000" pitchFamily="2" charset="2"/>
              <a:buChar char="Ø"/>
              <a:defRPr/>
            </a:pPr>
            <a:r>
              <a:rPr lang="en-US" altLang="zh-CN" sz="1200" dirty="0">
                <a:latin typeface="Calibri"/>
              </a:rPr>
              <a:t>add tenant information in NRM</a:t>
            </a:r>
            <a:endParaRPr lang="en-US" altLang="zh-CN" sz="1200" b="1" dirty="0">
              <a:latin typeface="Calibri" pitchFamily="34" charset="0"/>
              <a:cs typeface="Arial" charset="0"/>
            </a:endParaRPr>
          </a:p>
          <a:p>
            <a:pPr lvl="0" defTabSz="1219170" eaLnBrk="1" fontAlgn="auto" hangingPunct="1">
              <a:spcBef>
                <a:spcPts val="0"/>
              </a:spcBef>
              <a:spcAft>
                <a:spcPts val="0"/>
              </a:spcAft>
              <a:defRPr/>
            </a:pPr>
            <a:endParaRPr lang="en-US" altLang="zh-CN" sz="1200" b="1" dirty="0">
              <a:latin typeface="Calibri" pitchFamily="34" charset="0"/>
              <a:cs typeface="Arial" charset="0"/>
            </a:endParaRPr>
          </a:p>
          <a:p>
            <a:pPr lvl="0" defTabSz="1219170" eaLnBrk="1" fontAlgn="auto" hangingPunct="1">
              <a:spcBef>
                <a:spcPts val="0"/>
              </a:spcBef>
              <a:spcAft>
                <a:spcPts val="0"/>
              </a:spcAft>
              <a:defRPr/>
            </a:pPr>
            <a:endParaRPr lang="en-US" altLang="zh-CN" sz="1200" b="1" dirty="0">
              <a:latin typeface="Calibri" pitchFamily="34" charset="0"/>
              <a:cs typeface="Arial" charset="0"/>
            </a:endParaRPr>
          </a:p>
          <a:p>
            <a:pPr lvl="0" defTabSz="1219170" eaLnBrk="1" fontAlgn="auto" hangingPunct="1">
              <a:spcBef>
                <a:spcPts val="0"/>
              </a:spcBef>
              <a:spcAft>
                <a:spcPts val="0"/>
              </a:spcAft>
              <a:defRPr/>
            </a:pPr>
            <a:r>
              <a:rPr lang="en-US" altLang="zh-CN" sz="1200" b="1" dirty="0">
                <a:latin typeface="Calibri" pitchFamily="34" charset="0"/>
                <a:cs typeface="Arial" charset="0"/>
              </a:rPr>
              <a:t>EMA5SLA: </a:t>
            </a:r>
            <a:r>
              <a:rPr lang="en-US" altLang="zh-CN" sz="1200" dirty="0">
                <a:latin typeface="Calibri" pitchFamily="34" charset="0"/>
                <a:cs typeface="Arial" charset="0"/>
              </a:rPr>
              <a:t>The following topics are discussed and agreed; the living draftCR was updated and converted to a CR.</a:t>
            </a:r>
            <a:endParaRPr lang="en-US" altLang="zh-CN" sz="1200" b="1" dirty="0">
              <a:latin typeface="Calibri" pitchFamily="34" charset="0"/>
              <a:cs typeface="Arial" charset="0"/>
            </a:endParaRPr>
          </a:p>
          <a:p>
            <a:pPr marL="285750" lvl="0" indent="-285750" defTabSz="1219170">
              <a:buFont typeface="Wingdings" panose="05000000000000000000" pitchFamily="2" charset="2"/>
              <a:buChar char="Ø"/>
              <a:defRPr/>
            </a:pPr>
            <a:r>
              <a:rPr lang="en-US" altLang="zh-CN" sz="1200" dirty="0">
                <a:latin typeface="+mn-lt"/>
              </a:rPr>
              <a:t>Input to draftCR 28.541 update CN </a:t>
            </a:r>
            <a:r>
              <a:rPr lang="en-US" altLang="zh-CN" sz="1200" dirty="0" err="1">
                <a:latin typeface="+mn-lt"/>
              </a:rPr>
              <a:t>sliceProfile</a:t>
            </a:r>
            <a:r>
              <a:rPr lang="en-US" altLang="zh-CN" sz="1200" dirty="0">
                <a:latin typeface="+mn-lt"/>
              </a:rPr>
              <a:t> and </a:t>
            </a:r>
            <a:r>
              <a:rPr lang="en-US" sz="1200" dirty="0">
                <a:latin typeface="+mn-lt"/>
              </a:rPr>
              <a:t>Input to draftCR 28.541 Add new attributes in </a:t>
            </a:r>
            <a:r>
              <a:rPr lang="en-US" sz="1200" dirty="0" err="1">
                <a:latin typeface="+mn-lt"/>
              </a:rPr>
              <a:t>CNSliceSubnetProfile</a:t>
            </a:r>
            <a:r>
              <a:rPr lang="en-US" sz="1200" dirty="0">
                <a:latin typeface="+mn-lt"/>
              </a:rPr>
              <a:t> and </a:t>
            </a:r>
            <a:r>
              <a:rPr lang="en-US" sz="1200" dirty="0" err="1">
                <a:latin typeface="+mn-lt"/>
              </a:rPr>
              <a:t>RANSliceSubnetProfile</a:t>
            </a:r>
            <a:endParaRPr lang="en-US" sz="1200" dirty="0">
              <a:latin typeface="+mn-lt"/>
            </a:endParaRPr>
          </a:p>
          <a:p>
            <a:pPr marL="285750" lvl="0" indent="-285750" defTabSz="1219170">
              <a:buFont typeface="Wingdings" panose="05000000000000000000" pitchFamily="2" charset="2"/>
              <a:buChar char="Ø"/>
              <a:defRPr/>
            </a:pPr>
            <a:r>
              <a:rPr lang="en-US" sz="1200" dirty="0">
                <a:latin typeface="+mn-lt"/>
              </a:rPr>
              <a:t>Input To draftCR for WI eMA5SLA Slice Profile</a:t>
            </a:r>
          </a:p>
          <a:p>
            <a:pPr marL="285750" lvl="0" indent="-285750" defTabSz="1219170">
              <a:buFont typeface="Wingdings" panose="05000000000000000000" pitchFamily="2" charset="2"/>
              <a:buChar char="Ø"/>
              <a:defRPr/>
            </a:pPr>
            <a:r>
              <a:rPr lang="en-US" sz="1200" dirty="0">
                <a:latin typeface="+mn-lt"/>
              </a:rPr>
              <a:t>Input To draftCR for WI eMA5SLA Configuration Parameters </a:t>
            </a:r>
          </a:p>
          <a:p>
            <a:pPr marL="285750" lvl="0" indent="-285750" defTabSz="1219170">
              <a:buFont typeface="Wingdings" panose="05000000000000000000" pitchFamily="2" charset="2"/>
              <a:buChar char="Ø"/>
              <a:defRPr/>
            </a:pPr>
            <a:r>
              <a:rPr lang="en-US" sz="1200" dirty="0">
                <a:latin typeface="+mn-lt"/>
              </a:rPr>
              <a:t>28.541 Input on </a:t>
            </a:r>
            <a:r>
              <a:rPr lang="en-US" sz="1200" dirty="0" err="1">
                <a:latin typeface="+mn-lt"/>
              </a:rPr>
              <a:t>ServiceProfile</a:t>
            </a:r>
            <a:r>
              <a:rPr lang="en-US" sz="1200" dirty="0">
                <a:latin typeface="+mn-lt"/>
              </a:rPr>
              <a:t> to DraftCR for WI eMA5SLA </a:t>
            </a:r>
          </a:p>
          <a:p>
            <a:pPr marL="285750" lvl="0" indent="-285750" defTabSz="1219170">
              <a:buFont typeface="Wingdings" panose="05000000000000000000" pitchFamily="2" charset="2"/>
              <a:buChar char="Ø"/>
              <a:defRPr/>
            </a:pPr>
            <a:r>
              <a:rPr lang="en-US" altLang="zh-CN" sz="1200" dirty="0">
                <a:latin typeface="+mn-lt"/>
              </a:rPr>
              <a:t>Updated WID Enhancement on Management Aspects of 5G Service-Level Agreement</a:t>
            </a:r>
          </a:p>
          <a:p>
            <a:pPr marL="285750" lvl="0" indent="-285750" defTabSz="1219170">
              <a:buFont typeface="Wingdings" panose="05000000000000000000" pitchFamily="2" charset="2"/>
              <a:buChar char="Ø"/>
              <a:defRPr/>
            </a:pPr>
            <a:r>
              <a:rPr lang="en-US" sz="1200" dirty="0">
                <a:latin typeface="+mn-lt"/>
              </a:rPr>
              <a:t>Handling of slice input data</a:t>
            </a:r>
          </a:p>
          <a:p>
            <a:pPr defTabSz="1219170">
              <a:defRPr/>
            </a:pPr>
            <a:endParaRPr lang="en-US" altLang="zh-CN" sz="1200" dirty="0">
              <a:latin typeface="+mn-lt"/>
            </a:endParaRPr>
          </a:p>
        </p:txBody>
      </p:sp>
    </p:spTree>
    <p:extLst>
      <p:ext uri="{BB962C8B-B14F-4D97-AF65-F5344CB8AC3E}">
        <p14:creationId xmlns:p14="http://schemas.microsoft.com/office/powerpoint/2010/main" val="37210720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30456" y="2382446"/>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252829553"/>
              </p:ext>
            </p:extLst>
          </p:nvPr>
        </p:nvGraphicFramePr>
        <p:xfrm>
          <a:off x="230456" y="985772"/>
          <a:ext cx="11681825" cy="1396674"/>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416907">
                <a:tc>
                  <a:txBody>
                    <a:bodyPr/>
                    <a:lstStyle/>
                    <a:p>
                      <a:pPr algn="ctr">
                        <a:spcAft>
                          <a:spcPts val="0"/>
                        </a:spcAft>
                      </a:pPr>
                      <a:r>
                        <a:rPr lang="en-GB" sz="1200" b="1" kern="1200" dirty="0">
                          <a:solidFill>
                            <a:schemeClr val="lt1"/>
                          </a:solidFill>
                          <a:latin typeface="Arial" panose="020B0604020202020204" pitchFamily="34" charset="0"/>
                          <a:ea typeface="+mn-ea"/>
                          <a:cs typeface="Arial" panose="020B0604020202020204" pitchFamily="34" charset="0"/>
                        </a:rPr>
                        <a:t>WI code</a:t>
                      </a:r>
                      <a:endParaRPr lang="sv-SE" sz="12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Arial" panose="020B0604020202020204" pitchFamily="34" charset="0"/>
                          <a:ea typeface="+mn-ea"/>
                          <a:cs typeface="Arial" panose="020B0604020202020204" pitchFamily="34" charset="0"/>
                        </a:rPr>
                        <a:t>WI Title</a:t>
                      </a:r>
                      <a:endParaRPr lang="sv-SE" sz="12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Arial" panose="020B0604020202020204" pitchFamily="34" charset="0"/>
                          <a:cs typeface="Arial" panose="020B0604020202020204" pitchFamily="34" charset="0"/>
                        </a:rPr>
                        <a:t>Completion</a:t>
                      </a:r>
                      <a:r>
                        <a:rPr lang="sv-SE" sz="1200" dirty="0">
                          <a:latin typeface="Arial" panose="020B0604020202020204" pitchFamily="34" charset="0"/>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Arial" panose="020B0604020202020204" pitchFamily="34" charset="0"/>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Arial" panose="020B0604020202020204" pitchFamily="34" charset="0"/>
                          <a:cs typeface="Arial" panose="020B0604020202020204" pitchFamily="34" charset="0"/>
                        </a:rPr>
                        <a:t>Tdoc</a:t>
                      </a:r>
                      <a:r>
                        <a:rPr lang="en-US" altLang="zh-CN" sz="1200" dirty="0">
                          <a:latin typeface="Arial" panose="020B0604020202020204" pitchFamily="34" charset="0"/>
                          <a:cs typeface="Arial" panose="020B0604020202020204" pitchFamily="34" charset="0"/>
                        </a:rPr>
                        <a:t> reference</a:t>
                      </a:r>
                      <a:endParaRPr lang="sv-SE" sz="12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sv-SE" sz="1200" dirty="0">
                          <a:latin typeface="Arial" panose="020B0604020202020204" pitchFamily="34" charset="0"/>
                          <a:cs typeface="Arial" panose="020B0604020202020204" pitchFamily="34" charset="0"/>
                        </a:rPr>
                        <a:t>Target date</a:t>
                      </a:r>
                    </a:p>
                  </a:txBody>
                  <a:tcPr anchor="ctr">
                    <a:solidFill>
                      <a:srgbClr val="92D050"/>
                    </a:solidFill>
                  </a:tcPr>
                </a:tc>
                <a:tc>
                  <a:txBody>
                    <a:bodyPr/>
                    <a:lstStyle/>
                    <a:p>
                      <a:pPr algn="ctr"/>
                      <a:r>
                        <a:rPr lang="sv-SE" sz="1200" dirty="0">
                          <a:latin typeface="Arial" panose="020B0604020202020204" pitchFamily="34" charset="0"/>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Arial" panose="020B0604020202020204" pitchFamily="34" charset="0"/>
                          <a:cs typeface="Arial" panose="020B0604020202020204" pitchFamily="34" charset="0"/>
                        </a:rPr>
                        <a:t>Related</a:t>
                      </a:r>
                      <a:r>
                        <a:rPr lang="sv-SE" altLang="zh-CN" sz="1200" baseline="0" dirty="0">
                          <a:latin typeface="Arial" panose="020B0604020202020204" pitchFamily="34" charset="0"/>
                          <a:cs typeface="Arial" panose="020B0604020202020204" pitchFamily="34" charset="0"/>
                        </a:rPr>
                        <a:t> groups</a:t>
                      </a:r>
                      <a:endParaRPr lang="sv-SE" sz="1200" dirty="0">
                        <a:latin typeface="Arial" panose="020B0604020202020204" pitchFamily="34" charset="0"/>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Arial" panose="020B0604020202020204" pitchFamily="34" charset="0"/>
                          <a:cs typeface="Arial" panose="020B0604020202020204" pitchFamily="34" charset="0"/>
                        </a:rPr>
                        <a:t>Related</a:t>
                      </a:r>
                      <a:r>
                        <a:rPr lang="sv-SE" sz="1200" baseline="0" dirty="0">
                          <a:latin typeface="Arial" panose="020B0604020202020204" pitchFamily="34" charset="0"/>
                          <a:cs typeface="Arial" panose="020B0604020202020204" pitchFamily="34" charset="0"/>
                        </a:rPr>
                        <a:t> </a:t>
                      </a:r>
                      <a:r>
                        <a:rPr lang="en-US" altLang="zh-CN" sz="1200" dirty="0">
                          <a:latin typeface="Arial" panose="020B0604020202020204" pitchFamily="34" charset="0"/>
                          <a:cs typeface="Arial" panose="020B0604020202020204" pitchFamily="34" charset="0"/>
                        </a:rPr>
                        <a:t>topic</a:t>
                      </a:r>
                      <a:endParaRPr lang="sv-SE" sz="1200" dirty="0">
                        <a:latin typeface="Arial" panose="020B0604020202020204" pitchFamily="34" charset="0"/>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469737">
                <a:tc>
                  <a:txBody>
                    <a:bodyPr/>
                    <a:lstStyle/>
                    <a:p>
                      <a:pPr algn="l">
                        <a:spcAft>
                          <a:spcPts val="0"/>
                        </a:spcAft>
                      </a:pPr>
                      <a:r>
                        <a:rPr lang="en-US" sz="105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FS_eMDAS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05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Data Analytics Service</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90%-&gt;</a:t>
                      </a:r>
                      <a:r>
                        <a:rPr lang="en-US" altLang="zh-CN" sz="105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endParaRPr lang="sv-SE" altLang="zh-CN" sz="1050" b="0" kern="1200" dirty="0">
                        <a:solidFill>
                          <a:schemeClr val="tx1"/>
                        </a:solidFill>
                        <a:effectLst/>
                        <a:highlight>
                          <a:srgbClr val="00FF00"/>
                        </a:highligh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Arial" panose="020B0604020202020204" pitchFamily="34" charset="0"/>
                          <a:ea typeface="+mn-ea"/>
                          <a:cs typeface="Arial" panose="020B0604020202020204" pitchFamily="34" charset="0"/>
                        </a:rPr>
                        <a:t>TR 28.809</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SP-190930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SA#91 (Mar.2021)</a:t>
                      </a:r>
                      <a:endParaRPr lang="sv-SE" altLang="zh-CN" sz="105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Intel</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Arial" panose="020B0604020202020204" pitchFamily="34" charset="0"/>
                          <a:ea typeface="+mn-ea"/>
                          <a:cs typeface="Arial" panose="020B0604020202020204" pitchFamily="34" charset="0"/>
                        </a:rPr>
                        <a:t>SA2/RAN3</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Data analytics</a:t>
                      </a: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469737">
                <a:tc>
                  <a:txBody>
                    <a:bodyPr/>
                    <a:lstStyle/>
                    <a:p>
                      <a:pPr algn="l">
                        <a:spcAft>
                          <a:spcPts val="0"/>
                        </a:spcAft>
                      </a:pPr>
                      <a:r>
                        <a:rPr lang="en-US"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FS_EE5G</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050">
                          <a:solidFill>
                            <a:srgbClr val="000000"/>
                          </a:solidFill>
                          <a:effectLst/>
                          <a:latin typeface="Arial" panose="020B0604020202020204" pitchFamily="34" charset="0"/>
                          <a:ea typeface="宋体" panose="02010600030101010101" pitchFamily="2" charset="-122"/>
                          <a:cs typeface="Arial" panose="020B0604020202020204" pitchFamily="34" charset="0"/>
                        </a:rPr>
                        <a:t>Study on new aspects of EE for 5G networks</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45%-&gt;70%</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TR 28.813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SP-200188</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SA#93 (Sep. 2021)</a:t>
                      </a:r>
                      <a:endParaRPr lang="sv-SE" altLang="zh-CN" sz="105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Orange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SA2/EE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Energy saving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bl>
          </a:graphicData>
        </a:graphic>
      </p:graphicFrame>
      <p:sp>
        <p:nvSpPr>
          <p:cNvPr id="5" name="Title 1"/>
          <p:cNvSpPr txBox="1">
            <a:spLocks/>
          </p:cNvSpPr>
          <p:nvPr/>
        </p:nvSpPr>
        <p:spPr>
          <a:xfrm>
            <a:off x="207493" y="183392"/>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SI </a:t>
            </a:r>
            <a:r>
              <a:rPr lang="en-US" altLang="zh-CN" sz="3200" kern="0" dirty="0" err="1"/>
              <a:t>FS_eMDAS</a:t>
            </a:r>
            <a:r>
              <a:rPr lang="en-US" altLang="zh-CN" sz="3200" kern="0" dirty="0"/>
              <a:t>/FS_EE5G</a:t>
            </a:r>
          </a:p>
          <a:p>
            <a:endParaRPr lang="sv-SE" sz="3200" kern="0" dirty="0"/>
          </a:p>
        </p:txBody>
      </p:sp>
      <p:sp>
        <p:nvSpPr>
          <p:cNvPr id="7" name="矩形 3">
            <a:extLst>
              <a:ext uri="{FF2B5EF4-FFF2-40B4-BE49-F238E27FC236}">
                <a16:creationId xmlns:a16="http://schemas.microsoft.com/office/drawing/2014/main" id="{1D02206B-B717-45D8-9AA2-E2767D55D21A}"/>
              </a:ext>
            </a:extLst>
          </p:cNvPr>
          <p:cNvSpPr/>
          <p:nvPr/>
        </p:nvSpPr>
        <p:spPr>
          <a:xfrm>
            <a:off x="230455" y="2674834"/>
            <a:ext cx="5359107" cy="3785652"/>
          </a:xfrm>
          <a:prstGeom prst="rect">
            <a:avLst/>
          </a:prstGeom>
        </p:spPr>
        <p:txBody>
          <a:bodyPr wrap="square">
            <a:spAutoFit/>
          </a:bodyPr>
          <a:lstStyle/>
          <a:p>
            <a:pPr defTabSz="1219170" eaLnBrk="1" fontAlgn="auto" hangingPunct="1">
              <a:spcBef>
                <a:spcPts val="0"/>
              </a:spcBef>
              <a:spcAft>
                <a:spcPts val="0"/>
              </a:spcAft>
              <a:defRPr/>
            </a:pPr>
            <a:r>
              <a:rPr lang="en-US" altLang="zh-CN" sz="1200" b="1" dirty="0" err="1">
                <a:latin typeface="Calibri" pitchFamily="34" charset="0"/>
                <a:cs typeface="Arial" charset="0"/>
              </a:rPr>
              <a:t>FS_eMDAS</a:t>
            </a:r>
            <a:r>
              <a:rPr lang="en-US" altLang="zh-CN" sz="1200" b="1" dirty="0">
                <a:latin typeface="Calibri" pitchFamily="34" charset="0"/>
                <a:cs typeface="Arial" charset="0"/>
              </a:rPr>
              <a:t>: </a:t>
            </a:r>
            <a:r>
              <a:rPr lang="en-US" altLang="zh-CN" sz="1200" dirty="0">
                <a:latin typeface="Calibri" pitchFamily="34" charset="0"/>
                <a:cs typeface="Arial" charset="0"/>
              </a:rPr>
              <a:t>The following topics are discussed and agreed. The group agreed to claim completion of the study.</a:t>
            </a:r>
            <a:endParaRPr lang="en-US" altLang="zh-CN" sz="1200" b="1" dirty="0">
              <a:latin typeface="Calibri" pitchFamily="34" charset="0"/>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re-arranging paging UC</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re-arranging traffic projection UC</a:t>
            </a: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Report Validation </a:t>
            </a:r>
            <a:endParaRPr lang="en-US" sz="1200"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err="1">
                <a:latin typeface="Calibri" pitchFamily="34" charset="0"/>
                <a:cs typeface="Arial" charset="0"/>
              </a:rPr>
              <a:t>Enahancing</a:t>
            </a:r>
            <a:r>
              <a:rPr lang="en-GB" sz="1200" dirty="0">
                <a:latin typeface="Calibri" pitchFamily="34" charset="0"/>
                <a:cs typeface="Arial" charset="0"/>
              </a:rPr>
              <a:t> analytics request and reporting use case</a:t>
            </a:r>
            <a:endParaRPr lang="en-US" sz="1200"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Add evaluation for cross-slice resource optimization</a:t>
            </a: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Add evaluation for RAN user plane congestion analysis</a:t>
            </a: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Add evaluation for UE throughput in network slice analysis</a:t>
            </a: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Update and evaluate the solution for jitter analysis</a:t>
            </a: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Update and evaluate the mobility performance analysis</a:t>
            </a: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Presentation of TR 28.809 for approval</a:t>
            </a:r>
            <a:endParaRPr lang="en-US" sz="1200"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Add general conclusions and recommendations</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Summary of discussion on MDAS use cases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Update solution on MDA assisted energy saving</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Update the use case of traffic projection</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Update diagram of MDA process</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TD network slice coverage area mapping</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Slice coverage optimization: Use case and solution enhancements</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err="1">
                <a:latin typeface="Calibri" pitchFamily="34" charset="0"/>
                <a:cs typeface="Arial" charset="0"/>
              </a:rPr>
              <a:t>Rapporture</a:t>
            </a:r>
            <a:r>
              <a:rPr lang="en-US" sz="1200" dirty="0">
                <a:latin typeface="Calibri" pitchFamily="34" charset="0"/>
                <a:cs typeface="Arial" charset="0"/>
              </a:rPr>
              <a:t> clean-up</a:t>
            </a:r>
          </a:p>
        </p:txBody>
      </p:sp>
      <p:sp>
        <p:nvSpPr>
          <p:cNvPr id="8" name="矩形 2">
            <a:extLst>
              <a:ext uri="{FF2B5EF4-FFF2-40B4-BE49-F238E27FC236}">
                <a16:creationId xmlns:a16="http://schemas.microsoft.com/office/drawing/2014/main" id="{607B0468-EBAD-4986-9890-7B5E1424AAF0}"/>
              </a:ext>
            </a:extLst>
          </p:cNvPr>
          <p:cNvSpPr/>
          <p:nvPr/>
        </p:nvSpPr>
        <p:spPr>
          <a:xfrm>
            <a:off x="5653733" y="2688571"/>
            <a:ext cx="6096000" cy="3785652"/>
          </a:xfrm>
          <a:prstGeom prst="rect">
            <a:avLst/>
          </a:prstGeom>
        </p:spPr>
        <p:txBody>
          <a:bodyPr>
            <a:spAutoFit/>
          </a:bodyPr>
          <a:lstStyle/>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Alignment of internal references</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Update alarm malfunction analytics</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Add scope</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Update the analytics report for alarm incident analysis</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RAN node software upgrade Evaluation</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Paging Optimization Evaluation</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HO Optimization based on UE Load Evaluation</a:t>
            </a:r>
          </a:p>
          <a:p>
            <a:pPr defTabSz="1219170" eaLnBrk="1" fontAlgn="auto" hangingPunct="1">
              <a:spcBef>
                <a:spcPts val="0"/>
              </a:spcBef>
              <a:spcAft>
                <a:spcPts val="0"/>
              </a:spcAft>
              <a:defRPr/>
            </a:pPr>
            <a:r>
              <a:rPr lang="en-US" altLang="zh-CN" sz="1200" dirty="0">
                <a:latin typeface="Calibri" pitchFamily="34" charset="0"/>
                <a:cs typeface="Arial" charset="0"/>
              </a:rPr>
              <a:t>The following topic is endorsed</a:t>
            </a:r>
            <a:endParaRPr lang="en-US" sz="1200"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Discussion paper on UPF load prediction for MDAS services</a:t>
            </a:r>
          </a:p>
          <a:p>
            <a:pPr lvl="0" defTabSz="1219170" eaLnBrk="1" fontAlgn="auto" hangingPunct="1">
              <a:spcBef>
                <a:spcPts val="0"/>
              </a:spcBef>
              <a:spcAft>
                <a:spcPts val="0"/>
              </a:spcAft>
              <a:defRPr/>
            </a:pPr>
            <a:endParaRPr lang="en-US" altLang="zh-CN" sz="1200" dirty="0">
              <a:latin typeface="Calibri" pitchFamily="34" charset="0"/>
              <a:cs typeface="Arial" charset="0"/>
            </a:endParaRPr>
          </a:p>
          <a:p>
            <a:pPr defTabSz="1219170" eaLnBrk="1" fontAlgn="auto" hangingPunct="1">
              <a:spcBef>
                <a:spcPts val="0"/>
              </a:spcBef>
              <a:spcAft>
                <a:spcPts val="0"/>
              </a:spcAft>
              <a:defRPr/>
            </a:pPr>
            <a:r>
              <a:rPr lang="en-US" altLang="zh-CN" sz="1200" b="1" dirty="0">
                <a:latin typeface="Calibri" pitchFamily="34" charset="0"/>
                <a:cs typeface="Arial" charset="0"/>
              </a:rPr>
              <a:t>FS_EE5G: </a:t>
            </a:r>
            <a:r>
              <a:rPr lang="en-US" altLang="zh-CN" sz="1200" dirty="0">
                <a:latin typeface="Calibri" pitchFamily="34" charset="0"/>
                <a:cs typeface="Arial" charset="0"/>
              </a:rPr>
              <a:t>The following topics are discussed and agreed: </a:t>
            </a: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28.813: Update Resource Consumption Estimation Methods</a:t>
            </a: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TR 28.813 EE KPI definition for RAN-only </a:t>
            </a:r>
            <a:r>
              <a:rPr lang="en-GB" sz="1200" dirty="0" err="1">
                <a:latin typeface="Calibri" pitchFamily="34" charset="0"/>
                <a:cs typeface="Arial" charset="0"/>
              </a:rPr>
              <a:t>eMBB</a:t>
            </a:r>
            <a:r>
              <a:rPr lang="en-GB" sz="1200" dirty="0">
                <a:latin typeface="Calibri" pitchFamily="34" charset="0"/>
                <a:cs typeface="Arial" charset="0"/>
              </a:rPr>
              <a:t> network slice</a:t>
            </a: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TR 28.813 Potential solution for KI#5 (5GC NF Energy Consumption)</a:t>
            </a:r>
            <a:endParaRPr lang="en-US" sz="1200"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28.813 Update on EE KPI for URLLC type of network slice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TR 28.813 New Key Issue: 5GC Energy Consumption</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LS on providing cell </a:t>
            </a:r>
            <a:r>
              <a:rPr lang="en-US" sz="1200" dirty="0" err="1">
                <a:latin typeface="Calibri" pitchFamily="34" charset="0"/>
                <a:cs typeface="Arial" charset="0"/>
              </a:rPr>
              <a:t>energySaving</a:t>
            </a:r>
            <a:r>
              <a:rPr lang="en-US" sz="1200" dirty="0">
                <a:latin typeface="Calibri" pitchFamily="34" charset="0"/>
                <a:cs typeface="Arial" charset="0"/>
              </a:rPr>
              <a:t> Status information to NWDAF</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28.813 Update clause 4.4 to align with already approved CR</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28.813 Remove Introduction and add Scope</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28.813 New Key Issue: TR 21.866 EE control framework</a:t>
            </a:r>
            <a:endParaRPr lang="en-GB" altLang="zh-CN" sz="1200" dirty="0">
              <a:latin typeface="Calibri" pitchFamily="34" charset="0"/>
              <a:cs typeface="Arial" charset="0"/>
            </a:endParaRPr>
          </a:p>
        </p:txBody>
      </p:sp>
    </p:spTree>
    <p:extLst>
      <p:ext uri="{BB962C8B-B14F-4D97-AF65-F5344CB8AC3E}">
        <p14:creationId xmlns:p14="http://schemas.microsoft.com/office/powerpoint/2010/main" val="15727833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2642111"/>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484267897"/>
              </p:ext>
            </p:extLst>
          </p:nvPr>
        </p:nvGraphicFramePr>
        <p:xfrm>
          <a:off x="205572" y="1174447"/>
          <a:ext cx="11681825" cy="1455420"/>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Arial" panose="020B0604020202020204" pitchFamily="34" charset="0"/>
                          <a:ea typeface="+mn-ea"/>
                          <a:cs typeface="Arial" panose="020B0604020202020204" pitchFamily="34" charset="0"/>
                        </a:rPr>
                        <a:t>WI code</a:t>
                      </a:r>
                      <a:endParaRPr lang="sv-SE" sz="12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Arial" panose="020B0604020202020204" pitchFamily="34" charset="0"/>
                          <a:ea typeface="+mn-ea"/>
                          <a:cs typeface="Arial" panose="020B0604020202020204" pitchFamily="34" charset="0"/>
                        </a:rPr>
                        <a:t>WI Title</a:t>
                      </a:r>
                      <a:endParaRPr lang="sv-SE" sz="12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Arial" panose="020B0604020202020204" pitchFamily="34" charset="0"/>
                          <a:cs typeface="Arial" panose="020B0604020202020204" pitchFamily="34" charset="0"/>
                        </a:rPr>
                        <a:t>Completion</a:t>
                      </a:r>
                      <a:r>
                        <a:rPr lang="sv-SE" sz="1200" dirty="0">
                          <a:latin typeface="Arial" panose="020B0604020202020204" pitchFamily="34" charset="0"/>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Arial" panose="020B0604020202020204" pitchFamily="34" charset="0"/>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Arial" panose="020B0604020202020204" pitchFamily="34" charset="0"/>
                          <a:cs typeface="Arial" panose="020B0604020202020204" pitchFamily="34" charset="0"/>
                        </a:rPr>
                        <a:t>Tdoc</a:t>
                      </a:r>
                      <a:r>
                        <a:rPr lang="en-US" altLang="zh-CN" sz="1200" dirty="0">
                          <a:latin typeface="Arial" panose="020B0604020202020204" pitchFamily="34" charset="0"/>
                          <a:cs typeface="Arial" panose="020B0604020202020204" pitchFamily="34" charset="0"/>
                        </a:rPr>
                        <a:t> reference</a:t>
                      </a:r>
                      <a:endParaRPr lang="sv-SE" sz="12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sv-SE" sz="1200" dirty="0">
                          <a:latin typeface="Arial" panose="020B0604020202020204" pitchFamily="34" charset="0"/>
                          <a:cs typeface="Arial" panose="020B0604020202020204" pitchFamily="34" charset="0"/>
                        </a:rPr>
                        <a:t>Target date</a:t>
                      </a:r>
                    </a:p>
                  </a:txBody>
                  <a:tcPr anchor="ctr">
                    <a:solidFill>
                      <a:srgbClr val="92D050"/>
                    </a:solidFill>
                  </a:tcPr>
                </a:tc>
                <a:tc>
                  <a:txBody>
                    <a:bodyPr/>
                    <a:lstStyle/>
                    <a:p>
                      <a:pPr algn="ctr"/>
                      <a:r>
                        <a:rPr lang="sv-SE" sz="1200" dirty="0">
                          <a:latin typeface="Arial" panose="020B0604020202020204" pitchFamily="34" charset="0"/>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Arial" panose="020B0604020202020204" pitchFamily="34" charset="0"/>
                          <a:cs typeface="Arial" panose="020B0604020202020204" pitchFamily="34" charset="0"/>
                        </a:rPr>
                        <a:t>Related</a:t>
                      </a:r>
                      <a:r>
                        <a:rPr lang="sv-SE" altLang="zh-CN" sz="1200" baseline="0" dirty="0">
                          <a:latin typeface="Arial" panose="020B0604020202020204" pitchFamily="34" charset="0"/>
                          <a:cs typeface="Arial" panose="020B0604020202020204" pitchFamily="34" charset="0"/>
                        </a:rPr>
                        <a:t> groups</a:t>
                      </a:r>
                      <a:endParaRPr lang="sv-SE" sz="1200" dirty="0">
                        <a:latin typeface="Arial" panose="020B0604020202020204" pitchFamily="34" charset="0"/>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Arial" panose="020B0604020202020204" pitchFamily="34" charset="0"/>
                          <a:cs typeface="Arial" panose="020B0604020202020204" pitchFamily="34" charset="0"/>
                        </a:rPr>
                        <a:t>Related</a:t>
                      </a:r>
                      <a:r>
                        <a:rPr lang="sv-SE" sz="1200" baseline="0" dirty="0">
                          <a:latin typeface="Arial" panose="020B0604020202020204" pitchFamily="34" charset="0"/>
                          <a:cs typeface="Arial" panose="020B0604020202020204" pitchFamily="34" charset="0"/>
                        </a:rPr>
                        <a:t> </a:t>
                      </a:r>
                      <a:r>
                        <a:rPr lang="en-US" altLang="zh-CN" sz="1200" dirty="0">
                          <a:latin typeface="Arial" panose="020B0604020202020204" pitchFamily="34" charset="0"/>
                          <a:cs typeface="Arial" panose="020B0604020202020204" pitchFamily="34" charset="0"/>
                        </a:rPr>
                        <a:t>topic</a:t>
                      </a:r>
                      <a:endParaRPr lang="sv-SE" sz="1200" dirty="0">
                        <a:latin typeface="Arial" panose="020B0604020202020204" pitchFamily="34" charset="0"/>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407031">
                <a:tc>
                  <a:txBody>
                    <a:bodyPr/>
                    <a:lstStyle/>
                    <a:p>
                      <a:pPr algn="ctr">
                        <a:spcAft>
                          <a:spcPts val="0"/>
                        </a:spcAft>
                      </a:pPr>
                      <a:r>
                        <a:rPr lang="en-US" altLang="zh-CN" sz="1050" dirty="0">
                          <a:solidFill>
                            <a:srgbClr val="000000"/>
                          </a:solidFill>
                          <a:effectLst/>
                          <a:latin typeface="Arial" panose="020B0604020202020204" pitchFamily="34" charset="0"/>
                          <a:ea typeface="+mn-ea"/>
                          <a:cs typeface="Arial" panose="020B0604020202020204" pitchFamily="34" charset="0"/>
                        </a:rPr>
                        <a:t>FS_5GSAT_MO</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altLang="zh-CN" sz="1050" dirty="0">
                          <a:solidFill>
                            <a:srgbClr val="000000"/>
                          </a:solidFill>
                          <a:effectLst/>
                          <a:latin typeface="Arial" panose="020B0604020202020204" pitchFamily="34" charset="0"/>
                          <a:ea typeface="+mn-ea"/>
                          <a:cs typeface="Arial" panose="020B0604020202020204" pitchFamily="34" charset="0"/>
                        </a:rPr>
                        <a:t>Study on management and orchestration aspects with integrated satellite components in a 5G network</a:t>
                      </a:r>
                      <a:endParaRPr lang="zh-CN" altLang="zh-CN" sz="1050"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90%-&gt;</a:t>
                      </a:r>
                      <a:r>
                        <a:rPr lang="en-US" altLang="zh-CN" sz="105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endParaRPr lang="sv-SE" altLang="zh-CN" sz="1050" b="0" kern="1200" dirty="0">
                        <a:solidFill>
                          <a:schemeClr val="tx1"/>
                        </a:solidFill>
                        <a:effectLst/>
                        <a:highlight>
                          <a:srgbClr val="00FF00"/>
                        </a:highligh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Arial" panose="020B0604020202020204" pitchFamily="34" charset="0"/>
                          <a:ea typeface="+mn-ea"/>
                          <a:cs typeface="Arial" panose="020B0604020202020204" pitchFamily="34" charset="0"/>
                        </a:rPr>
                        <a:t>TR 28.808</a:t>
                      </a:r>
                      <a:endParaRPr lang="sv-SE" altLang="zh-CN" sz="1050" kern="120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Arial" panose="020B0604020202020204" pitchFamily="34" charset="0"/>
                          <a:ea typeface="+mn-ea"/>
                          <a:cs typeface="Arial" panose="020B0604020202020204" pitchFamily="34" charset="0"/>
                        </a:rPr>
                        <a:t>SP-190138</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a:solidFill>
                            <a:schemeClr val="tx1"/>
                          </a:solidFill>
                          <a:effectLst/>
                          <a:latin typeface="Arial" panose="020B0604020202020204" pitchFamily="34" charset="0"/>
                          <a:ea typeface="+mn-ea"/>
                          <a:cs typeface="Arial" panose="020B0604020202020204" pitchFamily="34" charset="0"/>
                        </a:rPr>
                        <a:t>SA#91 (Mar. 2021)</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Arial" panose="020B0604020202020204" pitchFamily="34" charset="0"/>
                          <a:ea typeface="+mn-ea"/>
                          <a:cs typeface="Arial" panose="020B0604020202020204" pitchFamily="34" charset="0"/>
                        </a:rPr>
                        <a:t>TNO</a:t>
                      </a: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SA2/RAN3</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NPN</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dirty="0" err="1">
                          <a:effectLst/>
                          <a:latin typeface="Arial" panose="020B0604020202020204" pitchFamily="34" charset="0"/>
                          <a:ea typeface="+mn-ea"/>
                          <a:cs typeface="Arial" panose="020B0604020202020204" pitchFamily="34" charset="0"/>
                        </a:rPr>
                        <a:t>FS_eEDGE_Mgt</a:t>
                      </a:r>
                      <a:endParaRPr lang="zh-CN" altLang="zh-CN" sz="1050" dirty="0">
                        <a:effectLst/>
                        <a:latin typeface="Arial" panose="020B0604020202020204" pitchFamily="34" charset="0"/>
                        <a:ea typeface="+mn-ea"/>
                        <a:cs typeface="Arial" panose="020B0604020202020204" pitchFamily="34" charset="0"/>
                      </a:endParaRPr>
                    </a:p>
                    <a:p>
                      <a:pPr algn="ctr">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dirty="0">
                          <a:effectLst/>
                          <a:latin typeface="Arial" panose="020B0604020202020204" pitchFamily="34" charset="0"/>
                          <a:ea typeface="+mn-ea"/>
                          <a:cs typeface="Arial" panose="020B0604020202020204" pitchFamily="34" charset="0"/>
                        </a:rPr>
                        <a:t>Study on management aspects of edge computing</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25%-&gt;75%</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a:solidFill>
                            <a:schemeClr val="dk1"/>
                          </a:solidFill>
                          <a:effectLst/>
                          <a:latin typeface="Arial" panose="020B0604020202020204" pitchFamily="34" charset="0"/>
                          <a:ea typeface="+mn-ea"/>
                          <a:cs typeface="Arial" panose="020B0604020202020204" pitchFamily="34" charset="0"/>
                        </a:rPr>
                        <a:t>TR 28.814</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en-US" altLang="zh-CN" sz="1050" kern="120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SP-200195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a:solidFill>
                            <a:schemeClr val="tx1"/>
                          </a:solidFill>
                          <a:effectLst/>
                          <a:latin typeface="Arial" panose="020B0604020202020204" pitchFamily="34" charset="0"/>
                          <a:ea typeface="+mn-ea"/>
                          <a:cs typeface="Arial" panose="020B0604020202020204" pitchFamily="34" charset="0"/>
                        </a:rPr>
                        <a:t>SA#92 (Jun. 2021)</a:t>
                      </a:r>
                      <a:endParaRPr lang="en-GB"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Intel</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SA6</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edge</a:t>
                      </a: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bl>
          </a:graphicData>
        </a:graphic>
      </p:graphicFrame>
      <p:sp>
        <p:nvSpPr>
          <p:cNvPr id="5" name="Title 1"/>
          <p:cNvSpPr txBox="1">
            <a:spLocks/>
          </p:cNvSpPr>
          <p:nvPr/>
        </p:nvSpPr>
        <p:spPr>
          <a:xfrm>
            <a:off x="0" y="200349"/>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SI FS_5GSAT_MO/</a:t>
            </a:r>
            <a:r>
              <a:rPr lang="en-US" altLang="zh-CN" sz="3200" kern="0" dirty="0" err="1"/>
              <a:t>FS_eEDGE_Mgt</a:t>
            </a:r>
            <a:endParaRPr lang="sv-SE" sz="3200" kern="0" dirty="0"/>
          </a:p>
        </p:txBody>
      </p:sp>
      <p:sp>
        <p:nvSpPr>
          <p:cNvPr id="7" name="矩形 5">
            <a:extLst>
              <a:ext uri="{FF2B5EF4-FFF2-40B4-BE49-F238E27FC236}">
                <a16:creationId xmlns:a16="http://schemas.microsoft.com/office/drawing/2014/main" id="{12B197AD-5C1B-4722-8F69-E1D1446B5B8A}"/>
              </a:ext>
            </a:extLst>
          </p:cNvPr>
          <p:cNvSpPr/>
          <p:nvPr/>
        </p:nvSpPr>
        <p:spPr>
          <a:xfrm>
            <a:off x="125185" y="3001766"/>
            <a:ext cx="5547109" cy="3600986"/>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latin typeface="Calibri" pitchFamily="34" charset="0"/>
                <a:cs typeface="Arial" charset="0"/>
              </a:rPr>
              <a:t>FS_5GSAT_MO: </a:t>
            </a:r>
            <a:r>
              <a:rPr lang="en-US" altLang="zh-CN" sz="1200" dirty="0">
                <a:latin typeface="Calibri" pitchFamily="34" charset="0"/>
                <a:cs typeface="Arial" charset="0"/>
              </a:rPr>
              <a:t>The following topics are discussed and agreed</a:t>
            </a:r>
            <a:endParaRPr lang="en-GB" altLang="zh-CN" sz="1200" dirty="0">
              <a:latin typeface="Calibri" pitchFamily="34" charset="0"/>
              <a:cs typeface="Arial" charset="0"/>
            </a:endParaRPr>
          </a:p>
          <a:p>
            <a:pPr marL="285750" indent="-285750" defTabSz="1219170">
              <a:buFont typeface="Wingdings" panose="05000000000000000000" pitchFamily="2" charset="2"/>
              <a:buChar char="Ø"/>
              <a:defRPr/>
            </a:pPr>
            <a:r>
              <a:rPr lang="en-US" sz="1200" dirty="0">
                <a:latin typeface="+mn-lt"/>
              </a:rPr>
              <a:t>Reference architecture for the management of integrated satellite transport network for backhaul</a:t>
            </a:r>
          </a:p>
          <a:p>
            <a:pPr marL="285750" indent="-285750" defTabSz="1219170">
              <a:buFont typeface="Wingdings" panose="05000000000000000000" pitchFamily="2" charset="2"/>
              <a:buChar char="Ø"/>
              <a:defRPr/>
            </a:pPr>
            <a:r>
              <a:rPr lang="en-US" sz="1200" dirty="0">
                <a:latin typeface="+mn-lt"/>
              </a:rPr>
              <a:t>Two architecture scenarios for 5G networks with an integrated satellite transport network for backhaul</a:t>
            </a:r>
            <a:endParaRPr lang="en-GB" altLang="zh-CN" sz="1200" dirty="0">
              <a:latin typeface="+mn-lt"/>
            </a:endParaRPr>
          </a:p>
          <a:p>
            <a:pPr marL="285750" indent="-285750" defTabSz="1219170">
              <a:buFont typeface="Wingdings" panose="05000000000000000000" pitchFamily="2" charset="2"/>
              <a:buChar char="Ø"/>
              <a:defRPr/>
            </a:pPr>
            <a:r>
              <a:rPr lang="en-US" sz="1200" dirty="0">
                <a:latin typeface="+mn-lt"/>
              </a:rPr>
              <a:t>Presentation sheet for approval of TR28.808</a:t>
            </a:r>
          </a:p>
          <a:p>
            <a:pPr marL="285750" indent="-285750" defTabSz="1219170">
              <a:buFont typeface="Wingdings" panose="05000000000000000000" pitchFamily="2" charset="2"/>
              <a:buChar char="Ø"/>
              <a:defRPr/>
            </a:pPr>
            <a:r>
              <a:rPr lang="en-US" altLang="zh-CN" sz="1200" dirty="0">
                <a:latin typeface="+mn-lt"/>
              </a:rPr>
              <a:t>Align Terms clause with TR 21.801 based on comments received from ETSI </a:t>
            </a:r>
            <a:r>
              <a:rPr lang="en-US" altLang="zh-CN" sz="1200" dirty="0" err="1">
                <a:latin typeface="+mn-lt"/>
              </a:rPr>
              <a:t>EditHelp</a:t>
            </a:r>
            <a:endParaRPr lang="en-US" altLang="zh-CN" sz="1200" dirty="0">
              <a:latin typeface="+mn-lt"/>
            </a:endParaRPr>
          </a:p>
          <a:p>
            <a:pPr marL="285750" indent="-285750" defTabSz="1219170">
              <a:buFont typeface="Wingdings" panose="05000000000000000000" pitchFamily="2" charset="2"/>
              <a:buChar char="Ø"/>
              <a:defRPr/>
            </a:pPr>
            <a:r>
              <a:rPr lang="en-US" altLang="zh-CN" sz="1200" dirty="0">
                <a:latin typeface="+mn-lt"/>
              </a:rPr>
              <a:t>Clarify use of -shall- in potential requirements based on comments received from ETSI </a:t>
            </a:r>
            <a:r>
              <a:rPr lang="en-US" altLang="zh-CN" sz="1200" dirty="0" err="1">
                <a:latin typeface="+mn-lt"/>
              </a:rPr>
              <a:t>EditHelp</a:t>
            </a:r>
            <a:endParaRPr lang="en-US" altLang="zh-CN" sz="1200" dirty="0">
              <a:latin typeface="+mn-lt"/>
            </a:endParaRPr>
          </a:p>
          <a:p>
            <a:pPr marL="285750" indent="-285750" defTabSz="1219170">
              <a:buFont typeface="Wingdings" panose="05000000000000000000" pitchFamily="2" charset="2"/>
              <a:buChar char="Ø"/>
              <a:defRPr/>
            </a:pPr>
            <a:r>
              <a:rPr lang="en-US" altLang="zh-CN" sz="1200" dirty="0">
                <a:latin typeface="+mn-lt"/>
              </a:rPr>
              <a:t>Editorial corrections based on comments received from ETSI EditHelp</a:t>
            </a:r>
          </a:p>
          <a:p>
            <a:pPr defTabSz="1219170">
              <a:defRPr/>
            </a:pPr>
            <a:endParaRPr lang="en-US" altLang="zh-CN" sz="1200" dirty="0">
              <a:latin typeface="+mn-lt"/>
            </a:endParaRPr>
          </a:p>
          <a:p>
            <a:pPr lvl="0" defTabSz="1219170" eaLnBrk="1" fontAlgn="auto" hangingPunct="1">
              <a:spcBef>
                <a:spcPts val="0"/>
              </a:spcBef>
              <a:spcAft>
                <a:spcPts val="0"/>
              </a:spcAft>
              <a:defRPr/>
            </a:pPr>
            <a:r>
              <a:rPr lang="en-US" altLang="zh-CN" sz="1200" b="1" dirty="0" err="1">
                <a:latin typeface="Calibri"/>
                <a:cs typeface="Arial" charset="0"/>
              </a:rPr>
              <a:t>FS_eEDGE_Mgt</a:t>
            </a:r>
            <a:r>
              <a:rPr lang="en-US" altLang="zh-CN" sz="1200" b="1" dirty="0">
                <a:latin typeface="Calibri"/>
                <a:cs typeface="Arial" charset="0"/>
              </a:rPr>
              <a:t>: </a:t>
            </a:r>
            <a:r>
              <a:rPr lang="en-US" altLang="zh-CN" sz="1200" dirty="0">
                <a:latin typeface="Calibri"/>
                <a:cs typeface="Arial" charset="0"/>
              </a:rPr>
              <a:t>The following topics are discussed and agreed.</a:t>
            </a:r>
            <a:endParaRPr lang="en-US" altLang="zh-CN" sz="1200" b="1" dirty="0">
              <a:latin typeface="Calibri"/>
              <a:cs typeface="Arial" charset="0"/>
            </a:endParaRPr>
          </a:p>
          <a:p>
            <a:pPr marL="285750" lvl="0" indent="-285750" defTabSz="1219170">
              <a:buFont typeface="Wingdings" panose="05000000000000000000" pitchFamily="2" charset="2"/>
              <a:buChar char="Ø"/>
              <a:defRPr/>
            </a:pPr>
            <a:r>
              <a:rPr lang="en-US" sz="1200" dirty="0">
                <a:latin typeface="Calibri"/>
              </a:rPr>
              <a:t>28.814 UC of UPF selection to support EAS deployment</a:t>
            </a:r>
          </a:p>
          <a:p>
            <a:pPr marL="285750" lvl="0" indent="-285750" defTabSz="1219170">
              <a:buFont typeface="Wingdings" panose="05000000000000000000" pitchFamily="2" charset="2"/>
              <a:buChar char="Ø"/>
              <a:defRPr/>
            </a:pPr>
            <a:r>
              <a:rPr lang="en-US" sz="1200" dirty="0">
                <a:latin typeface="Calibri"/>
              </a:rPr>
              <a:t>28.814 add solutions for UPF selection to assist EAS deployment</a:t>
            </a:r>
            <a:endParaRPr lang="en-US" altLang="zh-CN" sz="1200" dirty="0">
              <a:latin typeface="Calibri"/>
            </a:endParaRPr>
          </a:p>
          <a:p>
            <a:pPr marL="285750" lvl="0" indent="-285750" defTabSz="1219170">
              <a:buFont typeface="Wingdings" panose="05000000000000000000" pitchFamily="2" charset="2"/>
              <a:buChar char="Ø"/>
              <a:defRPr/>
            </a:pPr>
            <a:r>
              <a:rPr lang="en-US" sz="1200" dirty="0">
                <a:latin typeface="Calibri"/>
              </a:rPr>
              <a:t>28.814 5GC NF performance assurance use case</a:t>
            </a:r>
          </a:p>
          <a:p>
            <a:pPr marL="285750" lvl="0" indent="-285750" defTabSz="1219170">
              <a:buFont typeface="Wingdings" panose="05000000000000000000" pitchFamily="2" charset="2"/>
              <a:buChar char="Ø"/>
              <a:defRPr/>
            </a:pPr>
            <a:r>
              <a:rPr lang="en-US" sz="1200" dirty="0">
                <a:latin typeface="Calibri"/>
              </a:rPr>
              <a:t>28.814 5GC NF performance assurance solution</a:t>
            </a:r>
          </a:p>
          <a:p>
            <a:pPr defTabSz="1219170">
              <a:defRPr/>
            </a:pPr>
            <a:endParaRPr lang="en-US" altLang="zh-CN" sz="1200" dirty="0">
              <a:latin typeface="+mn-lt"/>
            </a:endParaRPr>
          </a:p>
          <a:p>
            <a:pPr defTabSz="1219170" eaLnBrk="1" fontAlgn="auto" hangingPunct="1">
              <a:spcBef>
                <a:spcPts val="0"/>
              </a:spcBef>
              <a:spcAft>
                <a:spcPts val="0"/>
              </a:spcAft>
              <a:defRPr/>
            </a:pPr>
            <a:endParaRPr lang="en-US" altLang="zh-CN" sz="1200" dirty="0">
              <a:latin typeface="Calibri" pitchFamily="34" charset="0"/>
              <a:cs typeface="Arial" charset="0"/>
            </a:endParaRPr>
          </a:p>
        </p:txBody>
      </p:sp>
      <p:sp>
        <p:nvSpPr>
          <p:cNvPr id="8" name="矩形 3">
            <a:extLst>
              <a:ext uri="{FF2B5EF4-FFF2-40B4-BE49-F238E27FC236}">
                <a16:creationId xmlns:a16="http://schemas.microsoft.com/office/drawing/2014/main" id="{B3AA07DE-3530-4CE3-B90B-99BDDA80E388}"/>
              </a:ext>
            </a:extLst>
          </p:cNvPr>
          <p:cNvSpPr/>
          <p:nvPr/>
        </p:nvSpPr>
        <p:spPr>
          <a:xfrm>
            <a:off x="5969921" y="3001766"/>
            <a:ext cx="5619848" cy="2862322"/>
          </a:xfrm>
          <a:prstGeom prst="rect">
            <a:avLst/>
          </a:prstGeom>
        </p:spPr>
        <p:txBody>
          <a:bodyPr wrap="square">
            <a:spAutoFit/>
          </a:bodyPr>
          <a:lstStyle/>
          <a:p>
            <a:pPr marL="285750" indent="-285750" defTabSz="1219170">
              <a:buFont typeface="Wingdings" panose="05000000000000000000" pitchFamily="2" charset="2"/>
              <a:buChar char="Ø"/>
              <a:defRPr/>
            </a:pPr>
            <a:r>
              <a:rPr lang="en-GB" sz="1200" dirty="0">
                <a:latin typeface="+mj-lt"/>
              </a:rPr>
              <a:t>28.814 5GC NF fault supervision use case</a:t>
            </a:r>
            <a:endParaRPr lang="en-US" sz="1200" dirty="0">
              <a:latin typeface="+mj-lt"/>
            </a:endParaRPr>
          </a:p>
          <a:p>
            <a:pPr marL="285750" indent="-285750" defTabSz="1219170">
              <a:buFont typeface="Wingdings" panose="05000000000000000000" pitchFamily="2" charset="2"/>
              <a:buChar char="Ø"/>
              <a:defRPr/>
            </a:pPr>
            <a:r>
              <a:rPr lang="en-GB" sz="1200" dirty="0">
                <a:latin typeface="+mj-lt"/>
              </a:rPr>
              <a:t>28.814 5GC NF fault supervision solution</a:t>
            </a:r>
          </a:p>
          <a:p>
            <a:pPr marL="285750" indent="-285750" defTabSz="1219170">
              <a:buFont typeface="Wingdings" panose="05000000000000000000" pitchFamily="2" charset="2"/>
              <a:buChar char="Ø"/>
              <a:defRPr/>
            </a:pPr>
            <a:r>
              <a:rPr lang="en-GB" sz="1200" dirty="0">
                <a:latin typeface="+mj-lt"/>
              </a:rPr>
              <a:t>28.814 correct EAS deployment UC</a:t>
            </a:r>
          </a:p>
          <a:p>
            <a:pPr marL="285750" indent="-285750" defTabSz="1219170">
              <a:buFont typeface="Wingdings" panose="05000000000000000000" pitchFamily="2" charset="2"/>
              <a:buChar char="Ø"/>
              <a:defRPr/>
            </a:pPr>
            <a:r>
              <a:rPr lang="en-US" sz="1200" dirty="0">
                <a:latin typeface="+mj-lt"/>
              </a:rPr>
              <a:t>28.814 clarification of 3GPP management system</a:t>
            </a:r>
          </a:p>
          <a:p>
            <a:pPr marL="285750" indent="-285750" defTabSz="1219170">
              <a:buFont typeface="Wingdings" panose="05000000000000000000" pitchFamily="2" charset="2"/>
              <a:buChar char="Ø"/>
              <a:defRPr/>
            </a:pPr>
            <a:r>
              <a:rPr lang="en-US" sz="1200" dirty="0">
                <a:latin typeface="+mj-lt"/>
              </a:rPr>
              <a:t>28.814 correct EES and ECS deployment requirement</a:t>
            </a:r>
          </a:p>
          <a:p>
            <a:pPr marL="285750" lvl="0" indent="-285750" defTabSz="1219170">
              <a:buFont typeface="Wingdings" panose="05000000000000000000" pitchFamily="2" charset="2"/>
              <a:buChar char="Ø"/>
              <a:defRPr/>
            </a:pPr>
            <a:r>
              <a:rPr lang="en-US" sz="1200" dirty="0">
                <a:latin typeface="+mj-lt"/>
              </a:rPr>
              <a:t>28.814 add solutions for EES deployment</a:t>
            </a:r>
          </a:p>
          <a:p>
            <a:pPr marL="285750" lvl="0" indent="-285750" defTabSz="1219170">
              <a:buFont typeface="Wingdings" panose="05000000000000000000" pitchFamily="2" charset="2"/>
              <a:buChar char="Ø"/>
              <a:defRPr/>
            </a:pPr>
            <a:r>
              <a:rPr lang="en-US" sz="1200" dirty="0">
                <a:latin typeface="+mj-lt"/>
              </a:rPr>
              <a:t>28.814 Solution for EES deployment</a:t>
            </a:r>
          </a:p>
          <a:p>
            <a:pPr marL="285750" lvl="0" indent="-285750" defTabSz="1219170">
              <a:buFont typeface="Wingdings" panose="05000000000000000000" pitchFamily="2" charset="2"/>
              <a:buChar char="Ø"/>
              <a:defRPr/>
            </a:pPr>
            <a:r>
              <a:rPr lang="en-US" sz="1200" dirty="0">
                <a:latin typeface="+mj-lt"/>
              </a:rPr>
              <a:t>28.814 solution for ECS deployment</a:t>
            </a:r>
          </a:p>
          <a:p>
            <a:pPr marL="285750" lvl="0" indent="-285750" defTabSz="1219170">
              <a:buFont typeface="Wingdings" panose="05000000000000000000" pitchFamily="2" charset="2"/>
              <a:buChar char="Ø"/>
              <a:defRPr/>
            </a:pPr>
            <a:r>
              <a:rPr lang="en-US" sz="1200" dirty="0">
                <a:latin typeface="+mj-lt"/>
              </a:rPr>
              <a:t>28.814 add solutions for ECS deployment</a:t>
            </a:r>
          </a:p>
          <a:p>
            <a:pPr marL="285750" lvl="0" indent="-285750" defTabSz="1219170">
              <a:buFont typeface="Wingdings" panose="05000000000000000000" pitchFamily="2" charset="2"/>
              <a:buChar char="Ø"/>
              <a:defRPr/>
            </a:pPr>
            <a:r>
              <a:rPr lang="en-US" sz="1200" dirty="0">
                <a:latin typeface="+mj-lt"/>
              </a:rPr>
              <a:t>28.814 EAS performance assurance use case</a:t>
            </a:r>
          </a:p>
          <a:p>
            <a:pPr marL="285750" lvl="0" indent="-285750" defTabSz="1219170">
              <a:buFont typeface="Wingdings" panose="05000000000000000000" pitchFamily="2" charset="2"/>
              <a:buChar char="Ø"/>
              <a:defRPr/>
            </a:pPr>
            <a:r>
              <a:rPr lang="en-US" sz="1200" dirty="0">
                <a:latin typeface="+mj-lt"/>
              </a:rPr>
              <a:t>28.814 EAS performance assurance solution</a:t>
            </a:r>
          </a:p>
          <a:p>
            <a:pPr marL="285750" lvl="0" indent="-285750" defTabSz="1219170">
              <a:buFont typeface="Wingdings" panose="05000000000000000000" pitchFamily="2" charset="2"/>
              <a:buChar char="Ø"/>
              <a:defRPr/>
            </a:pPr>
            <a:r>
              <a:rPr lang="en-US" sz="1200" dirty="0">
                <a:latin typeface="+mj-lt"/>
              </a:rPr>
              <a:t>28.814 Solution for Edge Performance Assurance</a:t>
            </a:r>
          </a:p>
          <a:p>
            <a:pPr marL="285750" lvl="0" indent="-285750" defTabSz="1219170">
              <a:buFont typeface="Wingdings" panose="05000000000000000000" pitchFamily="2" charset="2"/>
              <a:buChar char="Ø"/>
              <a:defRPr/>
            </a:pPr>
            <a:r>
              <a:rPr lang="en-US" sz="1200" dirty="0">
                <a:latin typeface="+mj-lt"/>
              </a:rPr>
              <a:t>28.814 add solutions for connection Information to enable access to 5GC functions</a:t>
            </a:r>
          </a:p>
          <a:p>
            <a:pPr marL="285750" lvl="0" indent="-285750" defTabSz="1219170">
              <a:buFont typeface="Wingdings" panose="05000000000000000000" pitchFamily="2" charset="2"/>
              <a:buChar char="Ø"/>
              <a:defRPr/>
            </a:pPr>
            <a:r>
              <a:rPr lang="en-US" sz="1200" dirty="0">
                <a:latin typeface="+mj-lt"/>
              </a:rPr>
              <a:t>28.814 UC of access to 5GC functions</a:t>
            </a:r>
          </a:p>
          <a:p>
            <a:pPr marL="285750" lvl="0" indent="-285750" defTabSz="1219170">
              <a:buFont typeface="Wingdings" panose="05000000000000000000" pitchFamily="2" charset="2"/>
              <a:buChar char="Ø"/>
              <a:defRPr/>
            </a:pPr>
            <a:r>
              <a:rPr lang="en-US" sz="1200" dirty="0">
                <a:latin typeface="+mj-lt"/>
              </a:rPr>
              <a:t>28.814 add editorial changes to restructure EAS </a:t>
            </a:r>
            <a:endParaRPr lang="en-US" altLang="zh-CN" sz="1200" dirty="0">
              <a:latin typeface="+mj-lt"/>
              <a:cs typeface="Arial" charset="0"/>
            </a:endParaRPr>
          </a:p>
        </p:txBody>
      </p:sp>
    </p:spTree>
    <p:extLst>
      <p:ext uri="{BB962C8B-B14F-4D97-AF65-F5344CB8AC3E}">
        <p14:creationId xmlns:p14="http://schemas.microsoft.com/office/powerpoint/2010/main" val="3949958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157109"/>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750445625"/>
              </p:ext>
            </p:extLst>
          </p:nvPr>
        </p:nvGraphicFramePr>
        <p:xfrm>
          <a:off x="205573" y="1353185"/>
          <a:ext cx="11681825" cy="1859426"/>
        </p:xfrm>
        <a:graphic>
          <a:graphicData uri="http://schemas.openxmlformats.org/drawingml/2006/table">
            <a:tbl>
              <a:tblPr firstRow="1" bandRow="1">
                <a:tableStyleId>{5C22544A-7EE6-4342-B048-85BDC9FD1C3A}</a:tableStyleId>
              </a:tblPr>
              <a:tblGrid>
                <a:gridCol w="928283">
                  <a:extLst>
                    <a:ext uri="{9D8B030D-6E8A-4147-A177-3AD203B41FA5}">
                      <a16:colId xmlns:a16="http://schemas.microsoft.com/office/drawing/2014/main" val="20000"/>
                    </a:ext>
                  </a:extLst>
                </a:gridCol>
                <a:gridCol w="207607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92D050"/>
                    </a:solidFill>
                  </a:tcPr>
                </a:tc>
                <a:tc>
                  <a:txBody>
                    <a:bodyPr/>
                    <a:lstStyle/>
                    <a:p>
                      <a:pPr algn="ctr"/>
                      <a:r>
                        <a:rPr lang="sv-SE" sz="1200" dirty="0"/>
                        <a:t>Target date</a:t>
                      </a:r>
                    </a:p>
                  </a:txBody>
                  <a:tcPr anchor="ctr">
                    <a:solidFill>
                      <a:srgbClr val="92D050"/>
                    </a:solidFill>
                  </a:tcPr>
                </a:tc>
                <a:tc>
                  <a:txBody>
                    <a:bodyPr/>
                    <a:lstStyle/>
                    <a:p>
                      <a:pPr algn="ctr"/>
                      <a:r>
                        <a:rPr lang="sv-SE" sz="1200" dirty="0"/>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92D050"/>
                    </a:solidFill>
                  </a:tcPr>
                </a:tc>
                <a:extLst>
                  <a:ext uri="{0D108BD9-81ED-4DB2-BD59-A6C34878D82A}">
                    <a16:rowId xmlns:a16="http://schemas.microsoft.com/office/drawing/2014/main" val="10000"/>
                  </a:ext>
                </a:extLst>
              </a:tr>
              <a:tr h="407031">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dirty="0">
                          <a:solidFill>
                            <a:srgbClr val="000000"/>
                          </a:solidFill>
                          <a:effectLst/>
                          <a:latin typeface="Arial" panose="020B0604020202020204" pitchFamily="34" charset="0"/>
                          <a:ea typeface="+mn-ea"/>
                        </a:rPr>
                        <a:t>FS_NSMEN</a:t>
                      </a:r>
                      <a:endParaRPr lang="zh-CN" altLang="zh-CN" sz="1050" dirty="0">
                        <a:effectLst/>
                        <a:latin typeface="Calibri" panose="020F0502020204030204" pitchFamily="34" charset="0"/>
                        <a:ea typeface="+mn-ea"/>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dirty="0">
                          <a:solidFill>
                            <a:srgbClr val="000000"/>
                          </a:solidFill>
                          <a:effectLst/>
                          <a:latin typeface="Arial" panose="020B0604020202020204" pitchFamily="34" charset="0"/>
                          <a:ea typeface="+mn-ea"/>
                        </a:rPr>
                        <a:t>Study on network slice management enhancements </a:t>
                      </a:r>
                      <a:endParaRPr lang="zh-CN" altLang="zh-CN" sz="1050" dirty="0">
                        <a:effectLst/>
                        <a:latin typeface="Calibri" panose="020F0502020204030204" pitchFamily="34" charset="0"/>
                        <a:ea typeface="+mn-ea"/>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20%-&gt;40%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TR 28.811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SP-191192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SA#92 (Jun. 2021)</a:t>
                      </a:r>
                      <a:endParaRPr lang="sv-SE" altLang="zh-CN"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SA2/RAN3</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SLA</a:t>
                      </a: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1513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050" kern="1200" dirty="0">
                          <a:solidFill>
                            <a:srgbClr val="000000"/>
                          </a:solidFill>
                          <a:effectLst/>
                          <a:latin typeface="Arial" panose="020B0604020202020204" pitchFamily="34" charset="0"/>
                          <a:ea typeface="+mn-ea"/>
                          <a:cs typeface="+mn-cs"/>
                        </a:rPr>
                        <a:t>FS_YANG</a:t>
                      </a:r>
                      <a:endParaRPr lang="zh-CN" sz="105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050" kern="1200" dirty="0">
                          <a:solidFill>
                            <a:srgbClr val="000000"/>
                          </a:solidFill>
                          <a:effectLst/>
                          <a:latin typeface="Arial" panose="020B0604020202020204" pitchFamily="34" charset="0"/>
                          <a:ea typeface="+mn-ea"/>
                          <a:cs typeface="+mn-cs"/>
                        </a:rPr>
                        <a:t>Study on YANG PUSH </a:t>
                      </a:r>
                      <a:endParaRPr lang="zh-CN" sz="105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5%-&gt;10%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TR 28.818</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SP-200765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SA#91 (Mar.2021) </a:t>
                      </a:r>
                      <a:r>
                        <a:rPr lang="en-GB" sz="1050" b="1" kern="1200" dirty="0">
                          <a:solidFill>
                            <a:schemeClr val="tx1"/>
                          </a:solidFill>
                          <a:effectLst/>
                          <a:latin typeface="Arial" panose="020B0604020202020204" pitchFamily="34" charset="0"/>
                          <a:ea typeface="+mn-ea"/>
                          <a:cs typeface="Arial" panose="020B0604020202020204" pitchFamily="34" charset="0"/>
                        </a:rPr>
                        <a:t>-&gt;  SA#93 (Sep. 2021)</a:t>
                      </a:r>
                      <a:endParaRPr lang="sv-SE" altLang="zh-CN" sz="105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ONAP</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YANG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050" kern="1200" dirty="0">
                          <a:solidFill>
                            <a:srgbClr val="000000"/>
                          </a:solidFill>
                          <a:effectLst/>
                          <a:latin typeface="Arial" panose="020B0604020202020204" pitchFamily="34" charset="0"/>
                          <a:ea typeface="+mn-ea"/>
                          <a:cs typeface="+mn-cs"/>
                        </a:rPr>
                        <a:t>FS_MNSAC</a:t>
                      </a:r>
                      <a:endParaRPr lang="zh-CN" sz="105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050" kern="1200" dirty="0">
                          <a:solidFill>
                            <a:srgbClr val="000000"/>
                          </a:solidFill>
                          <a:effectLst/>
                          <a:latin typeface="Arial" panose="020B0604020202020204" pitchFamily="34" charset="0"/>
                          <a:ea typeface="+mn-ea"/>
                          <a:cs typeface="+mn-cs"/>
                        </a:rPr>
                        <a:t>Study on access control for management service</a:t>
                      </a:r>
                      <a:endParaRPr lang="zh-CN" sz="105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5%-&gt;35%</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Arial" panose="020B0604020202020204" pitchFamily="34" charset="0"/>
                          <a:ea typeface="SimSun" panose="02010600030101010101" pitchFamily="2" charset="-122"/>
                          <a:cs typeface="+mn-cs"/>
                        </a:rPr>
                        <a:t>TR 28.817</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SP-200853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SA#91 (Mar.2021</a:t>
                      </a:r>
                      <a:r>
                        <a:rPr lang="en-GB" altLang="zh-CN" sz="1050" b="1" kern="1200" dirty="0">
                          <a:solidFill>
                            <a:schemeClr val="tx1"/>
                          </a:solidFill>
                          <a:effectLst/>
                          <a:latin typeface="Arial" panose="020B0604020202020204" pitchFamily="34" charset="0"/>
                          <a:ea typeface="+mn-ea"/>
                          <a:cs typeface="Arial" panose="020B0604020202020204" pitchFamily="34" charset="0"/>
                        </a:rPr>
                        <a:t>) </a:t>
                      </a:r>
                      <a:r>
                        <a:rPr lang="en-GB" sz="1050" b="1" kern="1200" dirty="0">
                          <a:solidFill>
                            <a:schemeClr val="tx1"/>
                          </a:solidFill>
                          <a:effectLst/>
                          <a:latin typeface="Arial" panose="020B0604020202020204" pitchFamily="34" charset="0"/>
                          <a:ea typeface="+mn-ea"/>
                          <a:cs typeface="Arial" panose="020B0604020202020204" pitchFamily="34" charset="0"/>
                        </a:rPr>
                        <a:t>-&gt;  SA#93 (Sep. 2021)</a:t>
                      </a:r>
                      <a:endParaRPr lang="sv-SE" altLang="zh-CN" sz="1050" b="1" kern="1200" dirty="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en-GB"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SA3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security</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bl>
          </a:graphicData>
        </a:graphic>
      </p:graphicFrame>
      <p:sp>
        <p:nvSpPr>
          <p:cNvPr id="5" name="Title 1"/>
          <p:cNvSpPr txBox="1">
            <a:spLocks/>
          </p:cNvSpPr>
          <p:nvPr/>
        </p:nvSpPr>
        <p:spPr>
          <a:xfrm>
            <a:off x="0" y="336739"/>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SI FS_NSMEN/</a:t>
            </a:r>
            <a:r>
              <a:rPr lang="en-GB" altLang="zh-CN" sz="3200" dirty="0"/>
              <a:t>FS_YANG/FS_MNSAC</a:t>
            </a:r>
            <a:endParaRPr lang="sv-SE" sz="3200" kern="0" dirty="0"/>
          </a:p>
        </p:txBody>
      </p:sp>
      <p:sp>
        <p:nvSpPr>
          <p:cNvPr id="7" name="矩形 5">
            <a:extLst>
              <a:ext uri="{FF2B5EF4-FFF2-40B4-BE49-F238E27FC236}">
                <a16:creationId xmlns:a16="http://schemas.microsoft.com/office/drawing/2014/main" id="{46E61EB3-EAC0-4B2A-A402-9BED7688D07F}"/>
              </a:ext>
            </a:extLst>
          </p:cNvPr>
          <p:cNvSpPr/>
          <p:nvPr/>
        </p:nvSpPr>
        <p:spPr>
          <a:xfrm>
            <a:off x="205573" y="3545255"/>
            <a:ext cx="5595153" cy="2693045"/>
          </a:xfrm>
          <a:prstGeom prst="rect">
            <a:avLst/>
          </a:prstGeom>
        </p:spPr>
        <p:txBody>
          <a:bodyPr wrap="square">
            <a:spAutoFit/>
          </a:bodyPr>
          <a:lstStyle/>
          <a:p>
            <a:pPr defTabSz="1219170" eaLnBrk="1" fontAlgn="auto" hangingPunct="1">
              <a:spcBef>
                <a:spcPts val="0"/>
              </a:spcBef>
              <a:spcAft>
                <a:spcPts val="0"/>
              </a:spcAft>
              <a:defRPr/>
            </a:pPr>
            <a:r>
              <a:rPr lang="en-US" altLang="zh-CN" b="1" dirty="0">
                <a:latin typeface="+mn-lt"/>
                <a:cs typeface="Arial" charset="0"/>
              </a:rPr>
              <a:t>FS_NSMEN: </a:t>
            </a:r>
            <a:r>
              <a:rPr lang="en-US" altLang="zh-CN" dirty="0">
                <a:latin typeface="+mn-lt"/>
                <a:cs typeface="Arial" charset="0"/>
              </a:rPr>
              <a:t>The following topics are discussed and agreed</a:t>
            </a:r>
            <a:endParaRPr lang="en-GB" altLang="zh-CN" dirty="0">
              <a:latin typeface="+mn-lt"/>
              <a:cs typeface="Arial" charset="0"/>
            </a:endParaRPr>
          </a:p>
          <a:p>
            <a:pPr marL="285750" indent="-285750" defTabSz="1219170">
              <a:buFont typeface="Wingdings" panose="05000000000000000000" pitchFamily="2" charset="2"/>
              <a:buChar char="Ø"/>
              <a:defRPr/>
            </a:pPr>
            <a:r>
              <a:rPr lang="en-GB" dirty="0">
                <a:latin typeface="+mn-lt"/>
              </a:rPr>
              <a:t>28.811 Addition of national roaming scenario</a:t>
            </a:r>
          </a:p>
          <a:p>
            <a:pPr marL="285750" indent="-285750" defTabSz="1219170">
              <a:buFont typeface="Wingdings" panose="05000000000000000000" pitchFamily="2" charset="2"/>
              <a:buChar char="Ø"/>
              <a:defRPr/>
            </a:pPr>
            <a:r>
              <a:rPr lang="en-US" altLang="zh-CN" dirty="0">
                <a:latin typeface="+mn-lt"/>
              </a:rPr>
              <a:t>28.811 Add deployment of edge application service</a:t>
            </a:r>
          </a:p>
          <a:p>
            <a:pPr marL="285750" indent="-285750" defTabSz="1219170">
              <a:buFont typeface="Wingdings" panose="05000000000000000000" pitchFamily="2" charset="2"/>
              <a:buChar char="Ø"/>
              <a:defRPr/>
            </a:pPr>
            <a:r>
              <a:rPr lang="en-US" altLang="zh-CN" dirty="0">
                <a:latin typeface="+mn-lt"/>
              </a:rPr>
              <a:t>28.811 Add description of cross-operator management of network slice</a:t>
            </a:r>
          </a:p>
          <a:p>
            <a:pPr marL="285750" indent="-285750" defTabSz="1219170">
              <a:buFont typeface="Wingdings" panose="05000000000000000000" pitchFamily="2" charset="2"/>
              <a:buChar char="Ø"/>
              <a:defRPr/>
            </a:pPr>
            <a:r>
              <a:rPr lang="en-US" altLang="zh-CN" dirty="0">
                <a:latin typeface="+mn-lt"/>
              </a:rPr>
              <a:t>28.811 Update to end to end network slice concept</a:t>
            </a:r>
          </a:p>
          <a:p>
            <a:pPr marL="285750" indent="-285750" defTabSz="1219170">
              <a:buFont typeface="Wingdings" panose="05000000000000000000" pitchFamily="2" charset="2"/>
              <a:buChar char="Ø"/>
              <a:defRPr/>
            </a:pPr>
            <a:r>
              <a:rPr lang="en-US" altLang="zh-CN" dirty="0">
                <a:latin typeface="+mn-lt"/>
              </a:rPr>
              <a:t>28.811 Multi-operator concepts</a:t>
            </a:r>
          </a:p>
          <a:p>
            <a:pPr lvl="0" defTabSz="1219170" eaLnBrk="1" fontAlgn="auto" hangingPunct="1">
              <a:spcBef>
                <a:spcPts val="0"/>
              </a:spcBef>
              <a:spcAft>
                <a:spcPts val="0"/>
              </a:spcAft>
              <a:defRPr/>
            </a:pPr>
            <a:endParaRPr lang="en-US" altLang="zh-CN" b="1" dirty="0">
              <a:latin typeface="Calibri"/>
              <a:cs typeface="Arial" charset="0"/>
            </a:endParaRPr>
          </a:p>
          <a:p>
            <a:pPr lvl="0" defTabSz="1219170" eaLnBrk="1" fontAlgn="auto" hangingPunct="1">
              <a:spcBef>
                <a:spcPts val="0"/>
              </a:spcBef>
              <a:spcAft>
                <a:spcPts val="0"/>
              </a:spcAft>
              <a:defRPr/>
            </a:pPr>
            <a:r>
              <a:rPr lang="en-US" altLang="zh-CN" b="1" dirty="0">
                <a:latin typeface="Calibri"/>
                <a:cs typeface="Arial" charset="0"/>
              </a:rPr>
              <a:t>FS_YANG: </a:t>
            </a:r>
            <a:r>
              <a:rPr lang="en-US" altLang="zh-CN" dirty="0">
                <a:latin typeface="Calibri"/>
                <a:cs typeface="Arial" charset="0"/>
              </a:rPr>
              <a:t>The following topics need more discussion</a:t>
            </a:r>
          </a:p>
          <a:p>
            <a:pPr marL="285750" lvl="0" indent="-285750" defTabSz="1219170" eaLnBrk="1" fontAlgn="auto" hangingPunct="1">
              <a:spcBef>
                <a:spcPts val="0"/>
              </a:spcBef>
              <a:spcAft>
                <a:spcPts val="0"/>
              </a:spcAft>
              <a:buFont typeface="Wingdings" panose="05000000000000000000" pitchFamily="2" charset="2"/>
              <a:buChar char="Ø"/>
              <a:defRPr/>
            </a:pPr>
            <a:r>
              <a:rPr lang="en-US" dirty="0">
                <a:latin typeface="Calibri"/>
              </a:rPr>
              <a:t>Functionality of YANG-Push</a:t>
            </a:r>
          </a:p>
          <a:p>
            <a:pPr marL="285750" lvl="0" indent="-285750" defTabSz="1219170" eaLnBrk="1" fontAlgn="auto" hangingPunct="1">
              <a:spcBef>
                <a:spcPts val="0"/>
              </a:spcBef>
              <a:spcAft>
                <a:spcPts val="0"/>
              </a:spcAft>
              <a:buFont typeface="Wingdings" panose="05000000000000000000" pitchFamily="2" charset="2"/>
              <a:buChar char="Ø"/>
              <a:defRPr/>
            </a:pPr>
            <a:r>
              <a:rPr lang="en-US" dirty="0">
                <a:latin typeface="Calibri"/>
              </a:rPr>
              <a:t>Using YANG-Push</a:t>
            </a:r>
          </a:p>
          <a:p>
            <a:pPr marL="285750" lvl="0" indent="-285750" defTabSz="1219170" eaLnBrk="1" fontAlgn="auto" hangingPunct="1">
              <a:spcBef>
                <a:spcPts val="0"/>
              </a:spcBef>
              <a:spcAft>
                <a:spcPts val="0"/>
              </a:spcAft>
              <a:buFont typeface="Wingdings" panose="05000000000000000000" pitchFamily="2" charset="2"/>
              <a:buChar char="Ø"/>
              <a:defRPr/>
            </a:pPr>
            <a:r>
              <a:rPr lang="en-US" dirty="0">
                <a:latin typeface="Calibri"/>
              </a:rPr>
              <a:t>YANG-Push Impact on Specifications</a:t>
            </a:r>
          </a:p>
          <a:p>
            <a:pPr defTabSz="1219170">
              <a:defRPr/>
            </a:pPr>
            <a:endParaRPr lang="en-US" altLang="zh-CN" dirty="0">
              <a:latin typeface="+mn-lt"/>
            </a:endParaRPr>
          </a:p>
          <a:p>
            <a:pPr defTabSz="1219170">
              <a:defRPr/>
            </a:pPr>
            <a:endParaRPr lang="en-GB" altLang="zh-CN" dirty="0">
              <a:latin typeface="+mn-lt"/>
              <a:cs typeface="Arial" charset="0"/>
            </a:endParaRPr>
          </a:p>
        </p:txBody>
      </p:sp>
      <p:sp>
        <p:nvSpPr>
          <p:cNvPr id="8" name="矩形 3">
            <a:extLst>
              <a:ext uri="{FF2B5EF4-FFF2-40B4-BE49-F238E27FC236}">
                <a16:creationId xmlns:a16="http://schemas.microsoft.com/office/drawing/2014/main" id="{A72CAECA-5F7E-4AE0-BB36-116631F941A5}"/>
              </a:ext>
            </a:extLst>
          </p:cNvPr>
          <p:cNvSpPr/>
          <p:nvPr/>
        </p:nvSpPr>
        <p:spPr>
          <a:xfrm>
            <a:off x="5962469" y="3469892"/>
            <a:ext cx="5619848" cy="2292935"/>
          </a:xfrm>
          <a:prstGeom prst="rect">
            <a:avLst/>
          </a:prstGeom>
        </p:spPr>
        <p:txBody>
          <a:bodyPr wrap="square">
            <a:spAutoFit/>
          </a:bodyPr>
          <a:lstStyle/>
          <a:p>
            <a:pPr lvl="0" defTabSz="1219170" eaLnBrk="1" fontAlgn="auto" hangingPunct="1">
              <a:spcBef>
                <a:spcPts val="0"/>
              </a:spcBef>
              <a:spcAft>
                <a:spcPts val="0"/>
              </a:spcAft>
              <a:defRPr/>
            </a:pPr>
            <a:r>
              <a:rPr lang="en-US" altLang="zh-CN" b="1">
                <a:latin typeface="+mn-lt"/>
                <a:cs typeface="Arial" charset="0"/>
              </a:rPr>
              <a:t>FS_MNSAC</a:t>
            </a:r>
            <a:r>
              <a:rPr lang="en-US" altLang="zh-CN" b="1" dirty="0">
                <a:latin typeface="+mn-lt"/>
                <a:cs typeface="Arial" charset="0"/>
              </a:rPr>
              <a:t>: </a:t>
            </a:r>
            <a:r>
              <a:rPr lang="en-US" altLang="zh-CN" dirty="0">
                <a:latin typeface="+mn-lt"/>
                <a:cs typeface="Arial" charset="0"/>
              </a:rPr>
              <a:t>The following topics are discussed and agreed.</a:t>
            </a:r>
            <a:endParaRPr lang="en-US" altLang="zh-CN" b="1" dirty="0">
              <a:latin typeface="+mn-lt"/>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dirty="0">
                <a:latin typeface="+mn-lt"/>
              </a:rPr>
              <a:t>28.817 use case - trust relationship between </a:t>
            </a:r>
            <a:r>
              <a:rPr lang="en-US" dirty="0" err="1">
                <a:latin typeface="+mn-lt"/>
              </a:rPr>
              <a:t>MnS</a:t>
            </a:r>
            <a:r>
              <a:rPr lang="en-US" dirty="0">
                <a:latin typeface="+mn-lt"/>
              </a:rPr>
              <a:t> producer and consumer</a:t>
            </a:r>
          </a:p>
          <a:p>
            <a:pPr marL="285750" lvl="0" indent="-285750">
              <a:buFont typeface="Wingdings" panose="05000000000000000000" pitchFamily="2" charset="2"/>
              <a:buChar char="Ø"/>
            </a:pPr>
            <a:r>
              <a:rPr lang="en-US" dirty="0">
                <a:latin typeface="Calibri"/>
              </a:rPr>
              <a:t>28.817 access control overview</a:t>
            </a:r>
          </a:p>
          <a:p>
            <a:pPr marL="285750" lvl="0" indent="-285750" defTabSz="1219170" eaLnBrk="1" fontAlgn="auto" hangingPunct="1">
              <a:spcBef>
                <a:spcPts val="0"/>
              </a:spcBef>
              <a:spcAft>
                <a:spcPts val="0"/>
              </a:spcAft>
              <a:buFont typeface="Wingdings" panose="05000000000000000000" pitchFamily="2" charset="2"/>
              <a:buChar char="Ø"/>
              <a:defRPr/>
            </a:pPr>
            <a:r>
              <a:rPr lang="en-US" dirty="0">
                <a:latin typeface="Calibri"/>
              </a:rPr>
              <a:t>28.817 access control concept</a:t>
            </a:r>
          </a:p>
          <a:p>
            <a:pPr marL="285750" lvl="0" indent="-285750" defTabSz="1219170" eaLnBrk="1" fontAlgn="auto" hangingPunct="1">
              <a:spcBef>
                <a:spcPts val="0"/>
              </a:spcBef>
              <a:spcAft>
                <a:spcPts val="0"/>
              </a:spcAft>
              <a:buFont typeface="Wingdings" panose="05000000000000000000" pitchFamily="2" charset="2"/>
              <a:buChar char="Ø"/>
              <a:defRPr/>
            </a:pPr>
            <a:r>
              <a:rPr lang="en-US" dirty="0">
                <a:latin typeface="Calibri"/>
              </a:rPr>
              <a:t>28.817 use case - </a:t>
            </a:r>
            <a:r>
              <a:rPr lang="en-US" dirty="0" err="1">
                <a:latin typeface="Calibri"/>
              </a:rPr>
              <a:t>MnS</a:t>
            </a:r>
            <a:r>
              <a:rPr lang="en-US" dirty="0">
                <a:latin typeface="Calibri"/>
              </a:rPr>
              <a:t> is accessed by a digital portal of the operator</a:t>
            </a:r>
          </a:p>
          <a:p>
            <a:pPr marL="285750" lvl="0" indent="-285750" defTabSz="1219170" eaLnBrk="1" fontAlgn="auto" hangingPunct="1">
              <a:spcBef>
                <a:spcPts val="0"/>
              </a:spcBef>
              <a:spcAft>
                <a:spcPts val="0"/>
              </a:spcAft>
              <a:buFont typeface="Wingdings" panose="05000000000000000000" pitchFamily="2" charset="2"/>
              <a:buChar char="Ø"/>
              <a:defRPr/>
            </a:pPr>
            <a:r>
              <a:rPr lang="en-US" dirty="0">
                <a:latin typeface="Calibri"/>
              </a:rPr>
              <a:t>28.817 use case - </a:t>
            </a:r>
            <a:r>
              <a:rPr lang="en-US" dirty="0" err="1">
                <a:latin typeface="Calibri"/>
              </a:rPr>
              <a:t>MnS</a:t>
            </a:r>
            <a:r>
              <a:rPr lang="en-US" dirty="0">
                <a:latin typeface="Calibri"/>
              </a:rPr>
              <a:t> is accessed by a external consumer of the 3GPP system</a:t>
            </a:r>
          </a:p>
          <a:p>
            <a:pPr marL="285750" lvl="0" indent="-285750" defTabSz="1219170" eaLnBrk="1" fontAlgn="auto" hangingPunct="1">
              <a:spcBef>
                <a:spcPts val="0"/>
              </a:spcBef>
              <a:spcAft>
                <a:spcPts val="0"/>
              </a:spcAft>
              <a:buFont typeface="Wingdings" panose="05000000000000000000" pitchFamily="2" charset="2"/>
              <a:buChar char="Ø"/>
              <a:defRPr/>
            </a:pPr>
            <a:r>
              <a:rPr lang="en-US" dirty="0">
                <a:latin typeface="Calibri"/>
              </a:rPr>
              <a:t>28.817 use case - </a:t>
            </a:r>
            <a:r>
              <a:rPr lang="en-US" dirty="0" err="1">
                <a:latin typeface="Calibri"/>
              </a:rPr>
              <a:t>MnS</a:t>
            </a:r>
            <a:r>
              <a:rPr lang="en-US" dirty="0">
                <a:latin typeface="Calibri"/>
              </a:rPr>
              <a:t> is accessed by a consumer in the same domain</a:t>
            </a:r>
          </a:p>
          <a:p>
            <a:pPr marL="285750" lvl="0" indent="-285750" defTabSz="1219170" eaLnBrk="1" fontAlgn="auto" hangingPunct="1">
              <a:spcBef>
                <a:spcPts val="0"/>
              </a:spcBef>
              <a:spcAft>
                <a:spcPts val="0"/>
              </a:spcAft>
              <a:buFont typeface="Wingdings" panose="05000000000000000000" pitchFamily="2" charset="2"/>
              <a:buChar char="Ø"/>
              <a:defRPr/>
            </a:pPr>
            <a:r>
              <a:rPr lang="en-US" dirty="0">
                <a:latin typeface="Calibri"/>
              </a:rPr>
              <a:t>28.817 use case - </a:t>
            </a:r>
            <a:r>
              <a:rPr lang="en-US" dirty="0" err="1">
                <a:latin typeface="Calibri"/>
              </a:rPr>
              <a:t>MnS</a:t>
            </a:r>
            <a:r>
              <a:rPr lang="en-US" dirty="0">
                <a:latin typeface="Calibri"/>
              </a:rPr>
              <a:t> is accessed by a consumer in the different domain of 3GPP system</a:t>
            </a:r>
          </a:p>
          <a:p>
            <a:pPr marL="285750" indent="-285750" defTabSz="1219170" eaLnBrk="1" fontAlgn="auto" hangingPunct="1">
              <a:spcBef>
                <a:spcPts val="0"/>
              </a:spcBef>
              <a:spcAft>
                <a:spcPts val="0"/>
              </a:spcAft>
              <a:buFont typeface="Wingdings" panose="05000000000000000000" pitchFamily="2" charset="2"/>
              <a:buChar char="Ø"/>
              <a:defRPr/>
            </a:pPr>
            <a:endParaRPr lang="en-US" altLang="zh-CN" dirty="0">
              <a:latin typeface="+mn-lt"/>
              <a:cs typeface="Arial" charset="0"/>
            </a:endParaRPr>
          </a:p>
        </p:txBody>
      </p:sp>
    </p:spTree>
    <p:extLst>
      <p:ext uri="{BB962C8B-B14F-4D97-AF65-F5344CB8AC3E}">
        <p14:creationId xmlns:p14="http://schemas.microsoft.com/office/powerpoint/2010/main" val="1762369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570" y="352625"/>
            <a:ext cx="9112251" cy="1143000"/>
          </a:xfrm>
        </p:spPr>
        <p:txBody>
          <a:bodyPr/>
          <a:lstStyle/>
          <a:p>
            <a:r>
              <a:rPr lang="sv-SE" dirty="0"/>
              <a:t>TRs / TSs</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148970253"/>
              </p:ext>
            </p:extLst>
          </p:nvPr>
        </p:nvGraphicFramePr>
        <p:xfrm>
          <a:off x="207852" y="2145359"/>
          <a:ext cx="10215820" cy="1409271"/>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2932386">
                  <a:extLst>
                    <a:ext uri="{9D8B030D-6E8A-4147-A177-3AD203B41FA5}">
                      <a16:colId xmlns:a16="http://schemas.microsoft.com/office/drawing/2014/main" val="3016348962"/>
                    </a:ext>
                  </a:extLst>
                </a:gridCol>
              </a:tblGrid>
              <a:tr h="687707">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94844">
                <a:tc>
                  <a:txBody>
                    <a:bodyPr/>
                    <a:lstStyle/>
                    <a:p>
                      <a:pPr algn="l" fontAlgn="t"/>
                      <a:r>
                        <a:rPr lang="en-GB" sz="1400" kern="1200" dirty="0">
                          <a:solidFill>
                            <a:schemeClr val="tx1"/>
                          </a:solidFill>
                          <a:effectLst/>
                          <a:latin typeface="Calibri" panose="020F0502020204030204" pitchFamily="34" charset="0"/>
                          <a:cs typeface="Calibri" panose="020F0502020204030204" pitchFamily="34" charset="0"/>
                        </a:rPr>
                        <a:t>SP-210139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kern="1200" dirty="0">
                          <a:solidFill>
                            <a:schemeClr val="tx1"/>
                          </a:solidFill>
                          <a:effectLst/>
                          <a:latin typeface="Calibri" panose="020F0502020204030204" pitchFamily="34" charset="0"/>
                          <a:cs typeface="Calibri" panose="020F0502020204030204" pitchFamily="34" charset="0"/>
                        </a:rPr>
                        <a:t>TR 28.809 "Study on enhancement of management data analytics"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94844">
                <a:tc>
                  <a:txBody>
                    <a:bodyPr/>
                    <a:lstStyle/>
                    <a:p>
                      <a:pPr algn="l" fontAlgn="t"/>
                      <a:r>
                        <a:rPr lang="en-GB" sz="1400" kern="1200">
                          <a:solidFill>
                            <a:schemeClr val="tx1"/>
                          </a:solidFill>
                          <a:effectLst/>
                          <a:latin typeface="Calibri" panose="020F0502020204030204" pitchFamily="34" charset="0"/>
                          <a:cs typeface="Calibri" panose="020F0502020204030204" pitchFamily="34" charset="0"/>
                        </a:rPr>
                        <a:t>SP-210140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kern="1200" dirty="0">
                          <a:solidFill>
                            <a:schemeClr val="tx1"/>
                          </a:solidFill>
                          <a:effectLst/>
                          <a:latin typeface="Calibri" panose="020F0502020204030204" pitchFamily="34" charset="0"/>
                          <a:cs typeface="Calibri" panose="020F0502020204030204" pitchFamily="34" charset="0"/>
                        </a:rPr>
                        <a:t>TR 28.808 "Study on management and orchestration aspects of integrated satellite components in a 5G network"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633716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742" y="368390"/>
            <a:ext cx="9112251" cy="1143000"/>
          </a:xfrm>
        </p:spPr>
        <p:txBody>
          <a:bodyPr/>
          <a:lstStyle/>
          <a:p>
            <a:r>
              <a:rPr lang="sv-SE" dirty="0"/>
              <a:t>Exception requests</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621491618"/>
              </p:ext>
            </p:extLst>
          </p:nvPr>
        </p:nvGraphicFramePr>
        <p:xfrm>
          <a:off x="1109833" y="2225024"/>
          <a:ext cx="8843909" cy="1014718"/>
        </p:xfrm>
        <a:graphic>
          <a:graphicData uri="http://schemas.openxmlformats.org/drawingml/2006/table">
            <a:tbl>
              <a:tblPr firstRow="1" bandRow="1">
                <a:tableStyleId>{5C22544A-7EE6-4342-B048-85BDC9FD1C3A}</a:tableStyleId>
              </a:tblPr>
              <a:tblGrid>
                <a:gridCol w="2311256">
                  <a:extLst>
                    <a:ext uri="{9D8B030D-6E8A-4147-A177-3AD203B41FA5}">
                      <a16:colId xmlns:a16="http://schemas.microsoft.com/office/drawing/2014/main" val="570476699"/>
                    </a:ext>
                  </a:extLst>
                </a:gridCol>
                <a:gridCol w="4972178">
                  <a:extLst>
                    <a:ext uri="{9D8B030D-6E8A-4147-A177-3AD203B41FA5}">
                      <a16:colId xmlns:a16="http://schemas.microsoft.com/office/drawing/2014/main" val="2618836924"/>
                    </a:ext>
                  </a:extLst>
                </a:gridCol>
                <a:gridCol w="1560475">
                  <a:extLst>
                    <a:ext uri="{9D8B030D-6E8A-4147-A177-3AD203B41FA5}">
                      <a16:colId xmlns:a16="http://schemas.microsoft.com/office/drawing/2014/main" val="20002"/>
                    </a:ext>
                  </a:extLst>
                </a:gridCol>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03790">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sv-SE" sz="1400" b="0" i="0" u="none" strike="noStrike" kern="1200" baseline="0" dirty="0">
                          <a:solidFill>
                            <a:schemeClr val="dk1"/>
                          </a:solidFill>
                          <a:latin typeface="Calibri" panose="020F0502020204030204" pitchFamily="34" charset="0"/>
                          <a:ea typeface="+mn-ea"/>
                          <a:cs typeface="+mn-cs"/>
                        </a:rPr>
                        <a:t>-</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a:solidFill>
                            <a:schemeClr val="dk1"/>
                          </a:solidFill>
                          <a:latin typeface="Calibri" panose="020F0502020204030204" pitchFamily="34" charset="0"/>
                          <a:ea typeface="+mn-ea"/>
                          <a:cs typeface="+mn-cs"/>
                        </a:rPr>
                        <a:t>-</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411901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622076243"/>
              </p:ext>
            </p:extLst>
          </p:nvPr>
        </p:nvGraphicFramePr>
        <p:xfrm>
          <a:off x="1378579" y="1398741"/>
          <a:ext cx="9411341" cy="4165026"/>
        </p:xfrm>
        <a:graphic>
          <a:graphicData uri="http://schemas.openxmlformats.org/drawingml/2006/table">
            <a:tbl>
              <a:tblPr/>
              <a:tblGrid>
                <a:gridCol w="1402903">
                  <a:extLst>
                    <a:ext uri="{9D8B030D-6E8A-4147-A177-3AD203B41FA5}">
                      <a16:colId xmlns:a16="http://schemas.microsoft.com/office/drawing/2014/main" val="20000"/>
                    </a:ext>
                  </a:extLst>
                </a:gridCol>
                <a:gridCol w="2969078">
                  <a:extLst>
                    <a:ext uri="{9D8B030D-6E8A-4147-A177-3AD203B41FA5}">
                      <a16:colId xmlns:a16="http://schemas.microsoft.com/office/drawing/2014/main" val="20001"/>
                    </a:ext>
                  </a:extLst>
                </a:gridCol>
                <a:gridCol w="1788160">
                  <a:extLst>
                    <a:ext uri="{9D8B030D-6E8A-4147-A177-3AD203B41FA5}">
                      <a16:colId xmlns:a16="http://schemas.microsoft.com/office/drawing/2014/main" val="20002"/>
                    </a:ext>
                  </a:extLst>
                </a:gridCol>
                <a:gridCol w="995680">
                  <a:extLst>
                    <a:ext uri="{9D8B030D-6E8A-4147-A177-3AD203B41FA5}">
                      <a16:colId xmlns:a16="http://schemas.microsoft.com/office/drawing/2014/main" val="20003"/>
                    </a:ext>
                  </a:extLst>
                </a:gridCol>
                <a:gridCol w="995680">
                  <a:extLst>
                    <a:ext uri="{9D8B030D-6E8A-4147-A177-3AD203B41FA5}">
                      <a16:colId xmlns:a16="http://schemas.microsoft.com/office/drawing/2014/main" val="20004"/>
                    </a:ext>
                  </a:extLst>
                </a:gridCol>
                <a:gridCol w="1259840">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SA5#135e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25 Jan – 3 Feb 2021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SA5#136e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1-9 Mar 2021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SA5#137e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10-19 May 2021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SA5#138e</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a:ln>
                            <a:noFill/>
                          </a:ln>
                          <a:solidFill>
                            <a:schemeClr val="tx1"/>
                          </a:solidFill>
                          <a:effectLst/>
                          <a:latin typeface="Arial" panose="020B0604020202020204" pitchFamily="34" charset="0"/>
                          <a:ea typeface="宋体" pitchFamily="2" charset="-122"/>
                          <a:cs typeface="Arial" panose="020B0604020202020204" pitchFamily="34" charset="0"/>
                        </a:rPr>
                        <a:t>23-31 </a:t>
                      </a: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Aug 2021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SA5#139</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11-15 Oct 2021</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SA5#140</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15-19 Nov 2021</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2021 meeting calendar</a:t>
            </a:r>
            <a:endParaRPr lang="en-GB" sz="3600" dirty="0"/>
          </a:p>
        </p:txBody>
      </p:sp>
    </p:spTree>
    <p:extLst>
      <p:ext uri="{BB962C8B-B14F-4D97-AF65-F5344CB8AC3E}">
        <p14:creationId xmlns:p14="http://schemas.microsoft.com/office/powerpoint/2010/main" val="220119268"/>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3908048196"/>
              </p:ext>
            </p:extLst>
          </p:nvPr>
        </p:nvGraphicFramePr>
        <p:xfrm>
          <a:off x="1368967" y="1994758"/>
          <a:ext cx="9000373" cy="2623089"/>
        </p:xfrm>
        <a:graphic>
          <a:graphicData uri="http://schemas.openxmlformats.org/drawingml/2006/table">
            <a:tbl>
              <a:tblPr/>
              <a:tblGrid>
                <a:gridCol w="1439196">
                  <a:extLst>
                    <a:ext uri="{9D8B030D-6E8A-4147-A177-3AD203B41FA5}">
                      <a16:colId xmlns:a16="http://schemas.microsoft.com/office/drawing/2014/main" val="20000"/>
                    </a:ext>
                  </a:extLst>
                </a:gridCol>
                <a:gridCol w="7561177">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25435">
                <a:tc>
                  <a:txBody>
                    <a:bodyPr/>
                    <a:lstStyle/>
                    <a:p>
                      <a:pPr marL="0" algn="l" defTabSz="1219170" rtl="0" eaLnBrk="1" fontAlgn="t" latinLnBrk="0" hangingPunct="1"/>
                      <a:r>
                        <a:rPr lang="en-GB" sz="1400" b="0" i="0" u="none" strike="noStrike" kern="1200" dirty="0">
                          <a:solidFill>
                            <a:srgbClr val="000000"/>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SP-210145</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GB" sz="1400" b="0" i="0" u="none" strike="noStrike" kern="1200" dirty="0">
                          <a:solidFill>
                            <a:srgbClr val="000000"/>
                          </a:solidFill>
                          <a:effectLst/>
                          <a:latin typeface="Arial" panose="020B0604020202020204" pitchFamily="34" charset="0"/>
                          <a:ea typeface="+mn-ea"/>
                          <a:cs typeface="+mn-cs"/>
                        </a:rPr>
                        <a:t>Rel-15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32606"/>
                  </a:ext>
                </a:extLst>
              </a:tr>
              <a:tr h="425435">
                <a:tc>
                  <a:txBody>
                    <a:bodyPr/>
                    <a:lstStyle/>
                    <a:p>
                      <a:pPr marL="0" algn="l" defTabSz="1219170" rtl="0" eaLnBrk="1" fontAlgn="t" latinLnBrk="0" hangingPunct="1"/>
                      <a:r>
                        <a:rPr lang="en-GB" sz="1400" b="0" i="0" u="none" strike="noStrike" kern="1200" dirty="0">
                          <a:solidFill>
                            <a:srgbClr val="000000"/>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SP-210146</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Rel-16 CRs on TEI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68551646"/>
                  </a:ext>
                </a:extLst>
              </a:tr>
              <a:tr h="425435">
                <a:tc>
                  <a:txBody>
                    <a:bodyPr/>
                    <a:lstStyle/>
                    <a:p>
                      <a:pPr marL="0" algn="l" defTabSz="1219170" rtl="0" eaLnBrk="1" fontAlgn="t" latinLnBrk="0" hangingPunct="1"/>
                      <a:r>
                        <a:rPr lang="en-GB" sz="1400" b="0" i="0" u="none" strike="noStrike" kern="1200">
                          <a:solidFill>
                            <a:srgbClr val="000000"/>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SP-210147</a:t>
                      </a:r>
                      <a:endParaRPr lang="en-GB" sz="1400" b="0" i="0" u="none" strike="noStrike" kern="120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Rel-16 CRs on TEI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23489639"/>
                  </a:ext>
                </a:extLst>
              </a:tr>
              <a:tr h="425435">
                <a:tc>
                  <a:txBody>
                    <a:bodyPr/>
                    <a:lstStyle/>
                    <a:p>
                      <a:pPr marL="0" algn="l" defTabSz="1219170" rtl="0" eaLnBrk="1" fontAlgn="t" latinLnBrk="0" hangingPunct="1"/>
                      <a:r>
                        <a:rPr lang="en-GB" sz="1400" b="0" i="0" u="none" strike="noStrike" kern="1200">
                          <a:solidFill>
                            <a:srgbClr val="000000"/>
                          </a:solidFill>
                          <a:effectLst/>
                          <a:latin typeface="Arial" panose="020B0604020202020204" pitchFamily="34" charset="0"/>
                          <a:ea typeface="+mn-ea"/>
                          <a:cs typeface="+mn-cs"/>
                        </a:rPr>
                        <a:t>SP-210148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Rel-16 CRs on TEI Batch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64027427"/>
                  </a:ext>
                </a:extLst>
              </a:tr>
              <a:tr h="425435">
                <a:tc>
                  <a:txBody>
                    <a:bodyPr/>
                    <a:lstStyle/>
                    <a:p>
                      <a:pPr marL="0" algn="l" defTabSz="1219170" rtl="0" eaLnBrk="1" fontAlgn="t" latinLnBrk="0" hangingPunct="1"/>
                      <a:r>
                        <a:rPr lang="en-GB" sz="1400" b="0" i="0" u="none" strike="noStrike" kern="1200">
                          <a:solidFill>
                            <a:srgbClr val="000000"/>
                          </a:solidFill>
                          <a:effectLst/>
                          <a:latin typeface="Arial" panose="020B0604020202020204" pitchFamily="34" charset="0"/>
                          <a:ea typeface="+mn-ea"/>
                          <a:cs typeface="+mn-cs"/>
                          <a:hlinkClick r:id="rId6">
                            <a:extLst>
                              <a:ext uri="{A12FA001-AC4F-418D-AE19-62706E023703}">
                                <ahyp:hlinkClr xmlns:ahyp="http://schemas.microsoft.com/office/drawing/2018/hyperlinkcolor" val="tx"/>
                              </a:ext>
                            </a:extLst>
                          </a:hlinkClick>
                        </a:rPr>
                        <a:t>SP-210149</a:t>
                      </a:r>
                      <a:endParaRPr lang="en-GB" sz="1400" b="0" i="0" u="none" strike="noStrike" kern="120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GB" sz="1400" b="0" i="0" u="none" strike="noStrike" kern="1200" dirty="0">
                          <a:solidFill>
                            <a:srgbClr val="000000"/>
                          </a:solidFill>
                          <a:effectLst/>
                          <a:latin typeface="Arial" panose="020B0604020202020204" pitchFamily="34" charset="0"/>
                          <a:ea typeface="+mn-ea"/>
                          <a:cs typeface="+mn-cs"/>
                        </a:rPr>
                        <a:t>Rel-17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34260366"/>
                  </a:ext>
                </a:extLst>
              </a:tr>
            </a:tbl>
          </a:graphicData>
        </a:graphic>
      </p:graphicFrame>
    </p:spTree>
    <p:extLst>
      <p:ext uri="{BB962C8B-B14F-4D97-AF65-F5344CB8AC3E}">
        <p14:creationId xmlns:p14="http://schemas.microsoft.com/office/powerpoint/2010/main" val="509050007"/>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49511" y="64412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4" name="Table Placeholder 4">
            <a:extLst>
              <a:ext uri="{FF2B5EF4-FFF2-40B4-BE49-F238E27FC236}">
                <a16:creationId xmlns:a16="http://schemas.microsoft.com/office/drawing/2014/main" id="{73EF28D9-587C-43B2-AFA2-340B027A6564}"/>
              </a:ext>
            </a:extLst>
          </p:cNvPr>
          <p:cNvGraphicFramePr>
            <a:graphicFrameLocks noGrp="1"/>
          </p:cNvGraphicFramePr>
          <p:nvPr>
            <p:ph type="tbl" idx="1"/>
            <p:extLst>
              <p:ext uri="{D42A27DB-BD31-4B8C-83A1-F6EECF244321}">
                <p14:modId xmlns:p14="http://schemas.microsoft.com/office/powerpoint/2010/main" val="3437633652"/>
              </p:ext>
            </p:extLst>
          </p:nvPr>
        </p:nvGraphicFramePr>
        <p:xfrm>
          <a:off x="2240188" y="1528683"/>
          <a:ext cx="7290682" cy="3735646"/>
        </p:xfrm>
        <a:graphic>
          <a:graphicData uri="http://schemas.openxmlformats.org/drawingml/2006/table">
            <a:tbl>
              <a:tblPr firstRow="1" bandRow="1">
                <a:tableStyleId>{5C22544A-7EE6-4342-B048-85BDC9FD1C3A}</a:tableStyleId>
              </a:tblPr>
              <a:tblGrid>
                <a:gridCol w="1226694">
                  <a:extLst>
                    <a:ext uri="{9D8B030D-6E8A-4147-A177-3AD203B41FA5}">
                      <a16:colId xmlns:a16="http://schemas.microsoft.com/office/drawing/2014/main" val="570476699"/>
                    </a:ext>
                  </a:extLst>
                </a:gridCol>
                <a:gridCol w="6063988">
                  <a:extLst>
                    <a:ext uri="{9D8B030D-6E8A-4147-A177-3AD203B41FA5}">
                      <a16:colId xmlns:a16="http://schemas.microsoft.com/office/drawing/2014/main" val="2618836924"/>
                    </a:ext>
                  </a:extLst>
                </a:gridCol>
              </a:tblGrid>
              <a:tr h="472076">
                <a:tc>
                  <a:txBody>
                    <a:bodyPr/>
                    <a:lstStyle/>
                    <a:p>
                      <a:pPr algn="ctr">
                        <a:spcAft>
                          <a:spcPts val="0"/>
                        </a:spcAft>
                      </a:pPr>
                      <a:r>
                        <a:rPr kumimoji="0" lang="en-GB" altLang="zh-CN" sz="1200" b="1" i="0" u="none" strike="noStrike" cap="none" normalizeH="0" baseline="0" dirty="0">
                          <a:ln>
                            <a:noFill/>
                          </a:ln>
                          <a:solidFill>
                            <a:schemeClr val="tx1"/>
                          </a:solidFill>
                          <a:effectLst/>
                          <a:latin typeface="Calibri" pitchFamily="34" charset="0"/>
                          <a:ea typeface="+mn-ea"/>
                          <a:cs typeface="Arial" charset="0"/>
                        </a:rPr>
                        <a:t>Number</a:t>
                      </a:r>
                      <a:endParaRPr lang="sv-SE" sz="12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mn-ea"/>
                          <a:cs typeface="+mn-cs"/>
                        </a:rPr>
                        <a:t>Title</a:t>
                      </a:r>
                      <a:endParaRPr lang="sv-SE" sz="12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56803">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SP-210158</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Network Slice Management Charging in 5G System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56803">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SP-210159</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Network Exposure Charging in 5G System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38475239"/>
                  </a:ext>
                </a:extLst>
              </a:tr>
              <a:tr h="370333">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SP-210160</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Rel-16 CRs on Charging aspects of ETSUN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5565605"/>
                  </a:ext>
                </a:extLst>
              </a:tr>
              <a:tr h="370333">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6">
                            <a:extLst>
                              <a:ext uri="{A12FA001-AC4F-418D-AE19-62706E023703}">
                                <ahyp:hlinkClr xmlns:ahyp="http://schemas.microsoft.com/office/drawing/2018/hyperlinkcolor" val="tx"/>
                              </a:ext>
                            </a:extLst>
                          </a:hlinkClick>
                        </a:rPr>
                        <a:t>SP-210161</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Charging enhancement for URLLC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0752645"/>
                  </a:ext>
                </a:extLst>
              </a:tr>
              <a:tr h="370333">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7">
                            <a:extLst>
                              <a:ext uri="{A12FA001-AC4F-418D-AE19-62706E023703}">
                                <ahyp:hlinkClr xmlns:ahyp="http://schemas.microsoft.com/office/drawing/2018/hyperlinkcolor" val="tx"/>
                              </a:ext>
                            </a:extLst>
                          </a:hlinkClick>
                        </a:rPr>
                        <a:t>SP-210162</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Charging Enhancement of 5GC interworking with EPC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75066043"/>
                  </a:ext>
                </a:extLst>
              </a:tr>
              <a:tr h="370333">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8">
                            <a:extLst>
                              <a:ext uri="{A12FA001-AC4F-418D-AE19-62706E023703}">
                                <ahyp:hlinkClr xmlns:ahyp="http://schemas.microsoft.com/office/drawing/2018/hyperlinkcolor" val="tx"/>
                              </a:ext>
                            </a:extLst>
                          </a:hlinkClick>
                        </a:rPr>
                        <a:t>SP-210163</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Charging AMF in 5G System Architecture Phase 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20956">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9">
                            <a:extLst>
                              <a:ext uri="{A12FA001-AC4F-418D-AE19-62706E023703}">
                                <ahyp:hlinkClr xmlns:ahyp="http://schemas.microsoft.com/office/drawing/2018/hyperlinkcolor" val="tx"/>
                              </a:ext>
                            </a:extLst>
                          </a:hlinkClick>
                        </a:rPr>
                        <a:t>SP-210164</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IMS Charging in 5G System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20956">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10">
                            <a:extLst>
                              <a:ext uri="{A12FA001-AC4F-418D-AE19-62706E023703}">
                                <ahyp:hlinkClr xmlns:ahyp="http://schemas.microsoft.com/office/drawing/2018/hyperlinkcolor" val="tx"/>
                              </a:ext>
                            </a:extLst>
                          </a:hlinkClick>
                        </a:rPr>
                        <a:t>SP-210165</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N40 Interface Enhancements to Support GERAN and UTRAN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22292723"/>
                  </a:ext>
                </a:extLst>
              </a:tr>
              <a:tr h="320956">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11">
                            <a:extLst>
                              <a:ext uri="{A12FA001-AC4F-418D-AE19-62706E023703}">
                                <ahyp:hlinkClr xmlns:ahyp="http://schemas.microsoft.com/office/drawing/2018/hyperlinkcolor" val="tx"/>
                              </a:ext>
                            </a:extLst>
                          </a:hlinkClick>
                        </a:rPr>
                        <a:t>SP-210166</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Rel-16 CRs on Service Based Interface for 5G Charging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9003550"/>
                  </a:ext>
                </a:extLst>
              </a:tr>
            </a:tbl>
          </a:graphicData>
        </a:graphic>
      </p:graphicFrame>
    </p:spTree>
    <p:extLst>
      <p:ext uri="{BB962C8B-B14F-4D97-AF65-F5344CB8AC3E}">
        <p14:creationId xmlns:p14="http://schemas.microsoft.com/office/powerpoint/2010/main" val="141820183"/>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1620" y="214467"/>
            <a:ext cx="9112251" cy="914400"/>
          </a:xfrm>
        </p:spPr>
        <p:txBody>
          <a:bodyPr/>
          <a:lstStyle/>
          <a:p>
            <a:r>
              <a:rPr lang="sv-SE" sz="3600" dirty="0"/>
              <a:t>OAM CRs (1)</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456993161"/>
              </p:ext>
            </p:extLst>
          </p:nvPr>
        </p:nvGraphicFramePr>
        <p:xfrm>
          <a:off x="1998132" y="1312344"/>
          <a:ext cx="7583190" cy="4787671"/>
        </p:xfrm>
        <a:graphic>
          <a:graphicData uri="http://schemas.openxmlformats.org/drawingml/2006/table">
            <a:tbl>
              <a:tblPr firstRow="1" bandRow="1">
                <a:tableStyleId>{5C22544A-7EE6-4342-B048-85BDC9FD1C3A}</a:tableStyleId>
              </a:tblPr>
              <a:tblGrid>
                <a:gridCol w="1275910">
                  <a:extLst>
                    <a:ext uri="{9D8B030D-6E8A-4147-A177-3AD203B41FA5}">
                      <a16:colId xmlns:a16="http://schemas.microsoft.com/office/drawing/2014/main" val="570476699"/>
                    </a:ext>
                  </a:extLst>
                </a:gridCol>
                <a:gridCol w="6307280">
                  <a:extLst>
                    <a:ext uri="{9D8B030D-6E8A-4147-A177-3AD203B41FA5}">
                      <a16:colId xmlns:a16="http://schemas.microsoft.com/office/drawing/2014/main" val="2618836924"/>
                    </a:ext>
                  </a:extLst>
                </a:gridCol>
              </a:tblGrid>
              <a:tr h="484896">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55113">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2">
                            <a:extLst>
                              <a:ext uri="{A12FA001-AC4F-418D-AE19-62706E023703}">
                                <ahyp:hlinkClr xmlns:ahyp="http://schemas.microsoft.com/office/drawing/2018/hyperlinkcolor" val="tx"/>
                              </a:ext>
                            </a:extLst>
                          </a:hlinkClick>
                        </a:rPr>
                        <a:t>SP-210141</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Management Aspects of 5G Network Sharing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66493">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SP-210142</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Enhancements on EE for 5G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80391">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SP-210143</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Energy efficiency of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29674">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SP-210144</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Enhancement on Management Aspects of 5G Service-Level Agreement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5882">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6">
                            <a:extLst>
                              <a:ext uri="{A12FA001-AC4F-418D-AE19-62706E023703}">
                                <ahyp:hlinkClr xmlns:ahyp="http://schemas.microsoft.com/office/drawing/2018/hyperlinkcolor" val="tx"/>
                              </a:ext>
                            </a:extLst>
                          </a:hlinkClick>
                        </a:rPr>
                        <a:t>SP-210150</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Rel-16 CRs on Enhancement of performance assurance for 5G networks including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35882">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7">
                            <a:extLst>
                              <a:ext uri="{A12FA001-AC4F-418D-AE19-62706E023703}">
                                <ahyp:hlinkClr xmlns:ahyp="http://schemas.microsoft.com/office/drawing/2018/hyperlinkcolor" val="tx"/>
                              </a:ext>
                            </a:extLst>
                          </a:hlinkClick>
                        </a:rPr>
                        <a:t>SP-210151</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Closed loop SLS Assurance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2886151"/>
                  </a:ext>
                </a:extLst>
              </a:tr>
              <a:tr h="316992">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8">
                            <a:extLst>
                              <a:ext uri="{A12FA001-AC4F-418D-AE19-62706E023703}">
                                <ahyp:hlinkClr xmlns:ahyp="http://schemas.microsoft.com/office/drawing/2018/hyperlinkcolor" val="tx"/>
                              </a:ext>
                            </a:extLst>
                          </a:hlinkClick>
                        </a:rPr>
                        <a:t>SP-210152</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Discovery of management services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4668394"/>
                  </a:ext>
                </a:extLst>
              </a:tr>
              <a:tr h="316992">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9">
                            <a:extLst>
                              <a:ext uri="{A12FA001-AC4F-418D-AE19-62706E023703}">
                                <ahyp:hlinkClr xmlns:ahyp="http://schemas.microsoft.com/office/drawing/2018/hyperlinkcolor" val="tx"/>
                              </a:ext>
                            </a:extLst>
                          </a:hlinkClick>
                        </a:rPr>
                        <a:t>SP-210153</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400" b="0" i="0" u="none" strike="noStrike">
                          <a:solidFill>
                            <a:srgbClr val="000000"/>
                          </a:solidFill>
                          <a:effectLst/>
                          <a:latin typeface="Arial" panose="020B0604020202020204" pitchFamily="34" charset="0"/>
                        </a:rPr>
                        <a:t>Rel-16 CRs on NRM enhancements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3809521"/>
                  </a:ext>
                </a:extLst>
              </a:tr>
              <a:tr h="316992">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10">
                            <a:extLst>
                              <a:ext uri="{A12FA001-AC4F-418D-AE19-62706E023703}">
                                <ahyp:hlinkClr xmlns:ahyp="http://schemas.microsoft.com/office/drawing/2018/hyperlinkcolor" val="tx"/>
                              </a:ext>
                            </a:extLst>
                          </a:hlinkClick>
                        </a:rPr>
                        <a:t>SP-210154</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Rel-15 CRs on Network Resource Model (NRM) for 5G networks and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5272457"/>
                  </a:ext>
                </a:extLst>
              </a:tr>
              <a:tr h="316992">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11">
                            <a:extLst>
                              <a:ext uri="{A12FA001-AC4F-418D-AE19-62706E023703}">
                                <ahyp:hlinkClr xmlns:ahyp="http://schemas.microsoft.com/office/drawing/2018/hyperlinkcolor" val="tx"/>
                              </a:ext>
                            </a:extLst>
                          </a:hlinkClick>
                        </a:rPr>
                        <a:t>SP-210155</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Additional NRM features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75013824"/>
                  </a:ext>
                </a:extLst>
              </a:tr>
              <a:tr h="316768">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12">
                            <a:extLst>
                              <a:ext uri="{A12FA001-AC4F-418D-AE19-62706E023703}">
                                <ahyp:hlinkClr xmlns:ahyp="http://schemas.microsoft.com/office/drawing/2018/hyperlinkcolor" val="tx"/>
                              </a:ext>
                            </a:extLst>
                          </a:hlinkClick>
                        </a:rPr>
                        <a:t>SP-210156</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Enhancements of 5G performance measurements and KPIs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03757073"/>
                  </a:ext>
                </a:extLst>
              </a:tr>
              <a:tr h="316992">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13">
                            <a:extLst>
                              <a:ext uri="{A12FA001-AC4F-418D-AE19-62706E023703}">
                                <ahyp:hlinkClr xmlns:ahyp="http://schemas.microsoft.com/office/drawing/2018/hyperlinkcolor" val="tx"/>
                              </a:ext>
                            </a:extLst>
                          </a:hlinkClick>
                        </a:rPr>
                        <a:t>SP-210157</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Enhancement of Handover Optimization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5087440"/>
                  </a:ext>
                </a:extLst>
              </a:tr>
            </a:tbl>
          </a:graphicData>
        </a:graphic>
      </p:graphicFrame>
    </p:spTree>
    <p:extLst>
      <p:ext uri="{BB962C8B-B14F-4D97-AF65-F5344CB8AC3E}">
        <p14:creationId xmlns:p14="http://schemas.microsoft.com/office/powerpoint/2010/main" val="12172534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325" y="171104"/>
            <a:ext cx="9112251" cy="914400"/>
          </a:xfrm>
        </p:spPr>
        <p:txBody>
          <a:bodyPr/>
          <a:lstStyle/>
          <a:p>
            <a:r>
              <a:rPr lang="sv-SE" sz="3600" dirty="0"/>
              <a:t>OAM CRs (2)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140804203"/>
              </p:ext>
            </p:extLst>
          </p:nvPr>
        </p:nvGraphicFramePr>
        <p:xfrm>
          <a:off x="1981544" y="1887114"/>
          <a:ext cx="7290682" cy="1361381"/>
        </p:xfrm>
        <a:graphic>
          <a:graphicData uri="http://schemas.openxmlformats.org/drawingml/2006/table">
            <a:tbl>
              <a:tblPr firstRow="1" bandRow="1">
                <a:tableStyleId>{5C22544A-7EE6-4342-B048-85BDC9FD1C3A}</a:tableStyleId>
              </a:tblPr>
              <a:tblGrid>
                <a:gridCol w="1226694">
                  <a:extLst>
                    <a:ext uri="{9D8B030D-6E8A-4147-A177-3AD203B41FA5}">
                      <a16:colId xmlns:a16="http://schemas.microsoft.com/office/drawing/2014/main" val="570476699"/>
                    </a:ext>
                  </a:extLst>
                </a:gridCol>
                <a:gridCol w="6063988">
                  <a:extLst>
                    <a:ext uri="{9D8B030D-6E8A-4147-A177-3AD203B41FA5}">
                      <a16:colId xmlns:a16="http://schemas.microsoft.com/office/drawing/2014/main" val="2618836924"/>
                    </a:ext>
                  </a:extLst>
                </a:gridCol>
              </a:tblGrid>
              <a:tr h="415988">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04648">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2">
                            <a:extLst>
                              <a:ext uri="{A12FA001-AC4F-418D-AE19-62706E023703}">
                                <ahyp:hlinkClr xmlns:ahyp="http://schemas.microsoft.com/office/drawing/2018/hyperlinkcolor" val="tx"/>
                              </a:ext>
                            </a:extLst>
                          </a:hlinkClick>
                        </a:rPr>
                        <a:t>SP-210167</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Management of MDT enhancement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14411">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SP-210168</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Rel-16 CRs on Management of MDT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26334">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SP-210169</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400" b="0" i="0" u="none" strike="noStrike" dirty="0">
                          <a:solidFill>
                            <a:srgbClr val="000000"/>
                          </a:solidFill>
                          <a:effectLst/>
                          <a:latin typeface="Arial" panose="020B0604020202020204" pitchFamily="34" charset="0"/>
                        </a:rPr>
                        <a:t>Rel-11 CRs on OAM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0742665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8ABD3F-81B6-4BC4-B6B9-FD7355E2D259}"/>
              </a:ext>
            </a:extLst>
          </p:cNvPr>
          <p:cNvSpPr>
            <a:spLocks noGrp="1"/>
          </p:cNvSpPr>
          <p:nvPr>
            <p:ph idx="1"/>
          </p:nvPr>
        </p:nvSpPr>
        <p:spPr>
          <a:xfrm>
            <a:off x="4698539" y="0"/>
            <a:ext cx="4661163" cy="578961"/>
          </a:xfrm>
        </p:spPr>
        <p:txBody>
          <a:bodyPr/>
          <a:lstStyle/>
          <a:p>
            <a:r>
              <a:rPr lang="sv-SE" sz="1800" dirty="0"/>
              <a:t>Thank you!</a:t>
            </a:r>
          </a:p>
        </p:txBody>
      </p:sp>
      <p:pic>
        <p:nvPicPr>
          <p:cNvPr id="5" name="Picture 4" descr="A picture containing text, shelf, different, various&#10;&#10;Description automatically generated">
            <a:extLst>
              <a:ext uri="{FF2B5EF4-FFF2-40B4-BE49-F238E27FC236}">
                <a16:creationId xmlns:a16="http://schemas.microsoft.com/office/drawing/2014/main" id="{D9FC0D45-7FC3-4A9E-947E-88EA6EFA04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755" y="265828"/>
            <a:ext cx="11271956" cy="6559559"/>
          </a:xfrm>
          <a:prstGeom prst="rect">
            <a:avLst/>
          </a:prstGeom>
        </p:spPr>
      </p:pic>
    </p:spTree>
    <p:extLst>
      <p:ext uri="{BB962C8B-B14F-4D97-AF65-F5344CB8AC3E}">
        <p14:creationId xmlns:p14="http://schemas.microsoft.com/office/powerpoint/2010/main" val="325611726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831964846"/>
              </p:ext>
            </p:extLst>
          </p:nvPr>
        </p:nvGraphicFramePr>
        <p:xfrm>
          <a:off x="1378579" y="1398741"/>
          <a:ext cx="8865788" cy="4165026"/>
        </p:xfrm>
        <a:graphic>
          <a:graphicData uri="http://schemas.openxmlformats.org/drawingml/2006/table">
            <a:tbl>
              <a:tblPr/>
              <a:tblGrid>
                <a:gridCol w="1313180">
                  <a:extLst>
                    <a:ext uri="{9D8B030D-6E8A-4147-A177-3AD203B41FA5}">
                      <a16:colId xmlns:a16="http://schemas.microsoft.com/office/drawing/2014/main" val="20000"/>
                    </a:ext>
                  </a:extLst>
                </a:gridCol>
                <a:gridCol w="2246001">
                  <a:extLst>
                    <a:ext uri="{9D8B030D-6E8A-4147-A177-3AD203B41FA5}">
                      <a16:colId xmlns:a16="http://schemas.microsoft.com/office/drawing/2014/main" val="20001"/>
                    </a:ext>
                  </a:extLst>
                </a:gridCol>
                <a:gridCol w="1868937">
                  <a:extLst>
                    <a:ext uri="{9D8B030D-6E8A-4147-A177-3AD203B41FA5}">
                      <a16:colId xmlns:a16="http://schemas.microsoft.com/office/drawing/2014/main" val="20002"/>
                    </a:ext>
                  </a:extLst>
                </a:gridCol>
                <a:gridCol w="1103971">
                  <a:extLst>
                    <a:ext uri="{9D8B030D-6E8A-4147-A177-3AD203B41FA5}">
                      <a16:colId xmlns:a16="http://schemas.microsoft.com/office/drawing/2014/main" val="20003"/>
                    </a:ext>
                  </a:extLst>
                </a:gridCol>
                <a:gridCol w="1001260">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SA5#141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24-28 Jan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4-8 Apr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9-13 May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27 Jun – 1 Jul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15-19 Aug 2022</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14-18 Nov 2022</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2022 meeting calendar</a:t>
            </a:r>
            <a:endParaRPr lang="en-GB" sz="3600" dirty="0"/>
          </a:p>
        </p:txBody>
      </p:sp>
    </p:spTree>
    <p:extLst>
      <p:ext uri="{BB962C8B-B14F-4D97-AF65-F5344CB8AC3E}">
        <p14:creationId xmlns:p14="http://schemas.microsoft.com/office/powerpoint/2010/main" val="32516481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1143000"/>
          </a:xfrm>
        </p:spPr>
        <p:txBody>
          <a:bodyPr/>
          <a:lstStyle/>
          <a:p>
            <a:r>
              <a:rPr lang="fr-FR" dirty="0"/>
              <a:t>E-meeting process</a:t>
            </a:r>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238485" y="2437327"/>
            <a:ext cx="9715030" cy="1983346"/>
          </a:xfrm>
        </p:spPr>
        <p:txBody>
          <a:bodyPr/>
          <a:lstStyle/>
          <a:p>
            <a:r>
              <a:rPr lang="sv-SE" sz="2000" dirty="0"/>
              <a:t>Latest version for SA5#136e described and agreed in S5-212325</a:t>
            </a:r>
          </a:p>
          <a:p>
            <a:r>
              <a:rPr lang="sv-SE" sz="2000" dirty="0"/>
              <a:t>Based on experiences from almost one year of e-meetings</a:t>
            </a:r>
          </a:p>
          <a:p>
            <a:endParaRPr lang="en-US" sz="20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279531060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246958178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New or Revised Charging SIDs/WIDs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46742294"/>
              </p:ext>
            </p:extLst>
          </p:nvPr>
        </p:nvGraphicFramePr>
        <p:xfrm>
          <a:off x="995680" y="1899704"/>
          <a:ext cx="10281920" cy="1031774"/>
        </p:xfrm>
        <a:graphic>
          <a:graphicData uri="http://schemas.openxmlformats.org/drawingml/2006/table">
            <a:tbl>
              <a:tblPr/>
              <a:tblGrid>
                <a:gridCol w="1320800">
                  <a:extLst>
                    <a:ext uri="{9D8B030D-6E8A-4147-A177-3AD203B41FA5}">
                      <a16:colId xmlns:a16="http://schemas.microsoft.com/office/drawing/2014/main" val="20000"/>
                    </a:ext>
                  </a:extLst>
                </a:gridCol>
                <a:gridCol w="7122160">
                  <a:extLst>
                    <a:ext uri="{9D8B030D-6E8A-4147-A177-3AD203B41FA5}">
                      <a16:colId xmlns:a16="http://schemas.microsoft.com/office/drawing/2014/main" val="20001"/>
                    </a:ext>
                  </a:extLst>
                </a:gridCol>
                <a:gridCol w="1838960">
                  <a:extLst>
                    <a:ext uri="{9D8B030D-6E8A-4147-A177-3AD203B41FA5}">
                      <a16:colId xmlns:a16="http://schemas.microsoft.com/office/drawing/2014/main" val="1853449902"/>
                    </a:ext>
                  </a:extLst>
                </a:gridCol>
              </a:tblGrid>
              <a:tr h="5455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229">
                <a:tc>
                  <a:txBody>
                    <a:bodyPr/>
                    <a:lstStyle/>
                    <a:p>
                      <a:pPr>
                        <a:spcAft>
                          <a:spcPts val="0"/>
                        </a:spcAft>
                      </a:pPr>
                      <a:r>
                        <a:rPr lang="fr-FR" sz="1600" kern="1200" dirty="0">
                          <a:solidFill>
                            <a:schemeClr val="tx1"/>
                          </a:solidFill>
                          <a:effectLst/>
                          <a:latin typeface="Calibri" panose="020F0502020204030204" pitchFamily="34" charset="0"/>
                          <a:ea typeface="DengXian" panose="02010600030101010101" pitchFamily="2" charset="-122"/>
                          <a:cs typeface="+mn-cs"/>
                        </a:rPr>
                        <a:t>-</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10300568"/>
                  </a:ext>
                </a:extLst>
              </a:tr>
            </a:tbl>
          </a:graphicData>
        </a:graphic>
      </p:graphicFrame>
    </p:spTree>
    <p:extLst>
      <p:ext uri="{BB962C8B-B14F-4D97-AF65-F5344CB8AC3E}">
        <p14:creationId xmlns:p14="http://schemas.microsoft.com/office/powerpoint/2010/main" val="95460467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278490"/>
            <a:ext cx="9102725" cy="828207"/>
          </a:xfrm>
        </p:spPr>
        <p:txBody>
          <a:bodyPr/>
          <a:lstStyle/>
          <a:p>
            <a:r>
              <a:rPr lang="sv-SE" sz="3200" dirty="0"/>
              <a:t>Summary of </a:t>
            </a:r>
            <a:r>
              <a:rPr lang="sv-SE" sz="3200" dirty="0" err="1"/>
              <a:t>ongoing</a:t>
            </a:r>
            <a:r>
              <a:rPr lang="sv-SE" sz="3200" dirty="0"/>
              <a:t> CH </a:t>
            </a:r>
            <a:r>
              <a:rPr lang="sv-SE" sz="3200" dirty="0" err="1"/>
              <a:t>WIs</a:t>
            </a:r>
            <a:r>
              <a:rPr lang="sv-SE" sz="3200" dirty="0"/>
              <a:t>/SIs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58218029"/>
              </p:ext>
            </p:extLst>
          </p:nvPr>
        </p:nvGraphicFramePr>
        <p:xfrm>
          <a:off x="664655" y="1185063"/>
          <a:ext cx="10397446" cy="5075267"/>
        </p:xfrm>
        <a:graphic>
          <a:graphicData uri="http://schemas.openxmlformats.org/drawingml/2006/table">
            <a:tbl>
              <a:tblPr firstRow="1" bandRow="1">
                <a:tableStyleId>{5C22544A-7EE6-4342-B048-85BDC9FD1C3A}</a:tableStyleId>
              </a:tblPr>
              <a:tblGrid>
                <a:gridCol w="1722844">
                  <a:extLst>
                    <a:ext uri="{9D8B030D-6E8A-4147-A177-3AD203B41FA5}">
                      <a16:colId xmlns:a16="http://schemas.microsoft.com/office/drawing/2014/main" val="23408469"/>
                    </a:ext>
                  </a:extLst>
                </a:gridCol>
                <a:gridCol w="5729085">
                  <a:extLst>
                    <a:ext uri="{9D8B030D-6E8A-4147-A177-3AD203B41FA5}">
                      <a16:colId xmlns:a16="http://schemas.microsoft.com/office/drawing/2014/main" val="1386727148"/>
                    </a:ext>
                  </a:extLst>
                </a:gridCol>
                <a:gridCol w="1178567">
                  <a:extLst>
                    <a:ext uri="{9D8B030D-6E8A-4147-A177-3AD203B41FA5}">
                      <a16:colId xmlns:a16="http://schemas.microsoft.com/office/drawing/2014/main" val="4240727412"/>
                    </a:ext>
                  </a:extLst>
                </a:gridCol>
                <a:gridCol w="1766950">
                  <a:extLst>
                    <a:ext uri="{9D8B030D-6E8A-4147-A177-3AD203B41FA5}">
                      <a16:colId xmlns:a16="http://schemas.microsoft.com/office/drawing/2014/main" val="1675550634"/>
                    </a:ext>
                  </a:extLst>
                </a:gridCol>
              </a:tblGrid>
              <a:tr h="932274">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543670">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5GSIMSCH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IMS Charging in 5G System Architecture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30%-&gt; 60%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SA#91 (03/2021)  </a:t>
                      </a:r>
                    </a:p>
                  </a:txBody>
                  <a:tcPr marL="68580" marR="68580" marT="0" marB="0" anchor="ctr">
                    <a:solidFill>
                      <a:srgbClr val="FFFFCC"/>
                    </a:solidFill>
                  </a:tcPr>
                </a:tc>
                <a:extLst>
                  <a:ext uri="{0D108BD9-81ED-4DB2-BD59-A6C34878D82A}">
                    <a16:rowId xmlns:a16="http://schemas.microsoft.com/office/drawing/2014/main" val="2136051932"/>
                  </a:ext>
                </a:extLst>
              </a:tr>
              <a:tr h="533102">
                <a:tc>
                  <a:txBody>
                    <a:bodyPr/>
                    <a:lstStyle/>
                    <a:p>
                      <a:pPr marL="0" algn="ctr" defTabSz="1219170" rtl="0" eaLnBrk="1" latinLnBrk="0" hangingPunct="1">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5G_URLLC</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Charging enhancement for URLLC</a:t>
                      </a:r>
                      <a:endParaRPr lang="en-US"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20</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%-&gt;   30%</a:t>
                      </a: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SA#92 (06/2021)  </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714903681"/>
                  </a:ext>
                </a:extLst>
              </a:tr>
              <a:tr h="430068">
                <a:tc>
                  <a:txBody>
                    <a:bodyPr/>
                    <a:lstStyle/>
                    <a:p>
                      <a:pPr marL="0" algn="ctr" defTabSz="1219170" rtl="0" eaLnBrk="1" latinLnBrk="0" hangingPunct="1">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TEI17_NIESGU </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N40 Interface Enhancements to Support GERAN and UTRAN</a:t>
                      </a:r>
                      <a:endParaRPr lang="en-US"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5</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%-&gt;  10%</a:t>
                      </a: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400" b="0" kern="1200" noProof="0" dirty="0">
                          <a:solidFill>
                            <a:schemeClr val="tx1"/>
                          </a:solidFill>
                          <a:effectLst/>
                          <a:latin typeface="Arial" panose="020B0604020202020204" pitchFamily="34" charset="0"/>
                          <a:ea typeface="+mn-ea"/>
                          <a:cs typeface="Arial" panose="020B0604020202020204" pitchFamily="34" charset="0"/>
                        </a:rPr>
                        <a:t>SA#93  (09/2021)</a:t>
                      </a: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296424987"/>
                  </a:ext>
                </a:extLst>
              </a:tr>
              <a:tr h="573614">
                <a:tc>
                  <a:txBody>
                    <a:bodyPr/>
                    <a:lstStyle/>
                    <a:p>
                      <a:pPr marL="0" algn="ctr" defTabSz="1219170" rtl="0" eaLnBrk="1" latinLnBrk="0" hangingPunct="1">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FS_EDGE_CH</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Arial" panose="020B0604020202020204" pitchFamily="34" charset="0"/>
                          <a:ea typeface="+mn-ea"/>
                          <a:cs typeface="Arial" panose="020B0604020202020204" pitchFamily="34" charset="0"/>
                        </a:rPr>
                        <a:t>Study on charging aspects of Edge Computing </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30</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%-&gt;   60%</a:t>
                      </a: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noProof="0" dirty="0">
                          <a:solidFill>
                            <a:schemeClr val="tx1"/>
                          </a:solidFill>
                          <a:effectLst/>
                          <a:latin typeface="Arial" panose="020B0604020202020204" pitchFamily="34" charset="0"/>
                          <a:ea typeface="+mn-ea"/>
                          <a:cs typeface="Arial" panose="020B0604020202020204" pitchFamily="34" charset="0"/>
                        </a:rPr>
                        <a:t>SA#91 (03/2021) </a:t>
                      </a:r>
                      <a:r>
                        <a:rPr lang="en-GB" altLang="zh-CN" sz="1400" b="1" kern="1200" noProof="0" dirty="0">
                          <a:solidFill>
                            <a:schemeClr val="tx1"/>
                          </a:solidFill>
                          <a:effectLst/>
                          <a:latin typeface="Arial" panose="020B0604020202020204" pitchFamily="34" charset="0"/>
                          <a:ea typeface="+mn-ea"/>
                          <a:cs typeface="Arial" panose="020B0604020202020204" pitchFamily="34" charset="0"/>
                        </a:rPr>
                        <a:t>-&gt; </a:t>
                      </a:r>
                      <a:r>
                        <a:rPr lang="en-GB" sz="1400" b="1" kern="1200" dirty="0">
                          <a:solidFill>
                            <a:schemeClr val="tx1"/>
                          </a:solidFill>
                          <a:effectLst/>
                          <a:latin typeface="Arial" panose="020B0604020202020204" pitchFamily="34" charset="0"/>
                          <a:ea typeface="+mn-ea"/>
                          <a:cs typeface="Arial" panose="020B0604020202020204" pitchFamily="34" charset="0"/>
                        </a:rPr>
                        <a:t>SA#93 (09/2021)</a:t>
                      </a:r>
                      <a:r>
                        <a:rPr lang="en-GB" sz="1400" b="0" kern="1200" dirty="0">
                          <a:solidFill>
                            <a:schemeClr val="tx1"/>
                          </a:solidFill>
                          <a:effectLst/>
                          <a:latin typeface="Arial" panose="020B0604020202020204" pitchFamily="34" charset="0"/>
                          <a:ea typeface="+mn-ea"/>
                          <a:cs typeface="Arial" panose="020B0604020202020204" pitchFamily="34" charset="0"/>
                        </a:rPr>
                        <a:t> </a:t>
                      </a: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278229340"/>
                  </a:ext>
                </a:extLst>
              </a:tr>
              <a:tr h="280976">
                <a:tc>
                  <a:txBody>
                    <a:bodyPr/>
                    <a:lstStyle/>
                    <a:p>
                      <a:pPr marL="0" algn="ctr" defTabSz="1219170" rtl="0" eaLnBrk="1" latinLnBrk="0" hangingPunct="1">
                        <a:spcAft>
                          <a:spcPts val="0"/>
                        </a:spcAft>
                      </a:pPr>
                      <a:r>
                        <a:rPr lang="en-US" sz="1400" b="0" kern="1200" dirty="0">
                          <a:solidFill>
                            <a:schemeClr val="tx1"/>
                          </a:solidFill>
                          <a:effectLst/>
                          <a:latin typeface="Arial" panose="020B0604020202020204" pitchFamily="34" charset="0"/>
                          <a:ea typeface="+mn-ea"/>
                          <a:cs typeface="Arial" panose="020B0604020202020204" pitchFamily="34" charset="0"/>
                        </a:rPr>
                        <a:t>FS_5G_CIoT_CH</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algn="ctr">
                        <a:spcAft>
                          <a:spcPts val="0"/>
                        </a:spcAft>
                      </a:pPr>
                      <a:r>
                        <a:rPr lang="en-US" sz="1400" b="0" kern="1200" dirty="0">
                          <a:solidFill>
                            <a:schemeClr val="tx1"/>
                          </a:solidFill>
                          <a:effectLst/>
                          <a:latin typeface="Arial" panose="020B0604020202020204" pitchFamily="34" charset="0"/>
                          <a:ea typeface="+mn-ea"/>
                          <a:cs typeface="Arial" panose="020B0604020202020204" pitchFamily="34" charset="0"/>
                        </a:rPr>
                        <a:t>  Study on charging aspects of 5GS </a:t>
                      </a:r>
                      <a:r>
                        <a:rPr lang="en-US" sz="1400" b="0" kern="1200" dirty="0" err="1">
                          <a:solidFill>
                            <a:schemeClr val="tx1"/>
                          </a:solidFill>
                          <a:effectLst/>
                          <a:latin typeface="Arial" panose="020B0604020202020204" pitchFamily="34" charset="0"/>
                          <a:ea typeface="+mn-ea"/>
                          <a:cs typeface="Arial" panose="020B0604020202020204" pitchFamily="34" charset="0"/>
                        </a:rPr>
                        <a:t>CIoT</a:t>
                      </a:r>
                      <a:endParaRPr lang="en-US" sz="1400" b="0" kern="1200" dirty="0">
                        <a:solidFill>
                          <a:schemeClr val="tx1"/>
                        </a:solidFill>
                        <a:effectLst/>
                        <a:latin typeface="Arial" panose="020B0604020202020204" pitchFamily="34" charset="0"/>
                        <a:ea typeface="+mn-ea"/>
                        <a:cs typeface="Arial" panose="020B0604020202020204" pitchFamily="34" charset="0"/>
                      </a:endParaRPr>
                    </a:p>
                    <a:p>
                      <a:pPr algn="ctr">
                        <a:spcAft>
                          <a:spcPts val="0"/>
                        </a:spcAft>
                      </a:pP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15</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%-&gt;   30%</a:t>
                      </a: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400" b="0" kern="1200" noProof="0" dirty="0">
                          <a:solidFill>
                            <a:schemeClr val="tx1"/>
                          </a:solidFill>
                          <a:effectLst/>
                          <a:latin typeface="Arial" panose="020B0604020202020204" pitchFamily="34" charset="0"/>
                          <a:ea typeface="+mn-ea"/>
                          <a:cs typeface="Arial" panose="020B0604020202020204" pitchFamily="34" charset="0"/>
                        </a:rPr>
                        <a:t>SA#93  (09/2021)</a:t>
                      </a: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006521851"/>
                  </a:ext>
                </a:extLst>
              </a:tr>
              <a:tr h="538923">
                <a:tc>
                  <a:txBody>
                    <a:bodyPr/>
                    <a:lstStyle/>
                    <a:p>
                      <a:pPr marL="0" algn="ctr" defTabSz="1219170" rtl="0" eaLnBrk="1" latinLnBrk="0" hangingPunct="1">
                        <a:spcAft>
                          <a:spcPts val="0"/>
                        </a:spcAft>
                      </a:pPr>
                      <a:r>
                        <a:rPr lang="en-US" sz="1400" b="0" kern="1200" dirty="0">
                          <a:solidFill>
                            <a:schemeClr val="tx1"/>
                          </a:solidFill>
                          <a:effectLst/>
                          <a:latin typeface="Arial" panose="020B0604020202020204" pitchFamily="34" charset="0"/>
                          <a:ea typeface="+mn-ea"/>
                          <a:cs typeface="Arial" panose="020B0604020202020204" pitchFamily="34" charset="0"/>
                        </a:rPr>
                        <a:t>FS_5G_Prose_CH</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algn="ctr" defTabSz="1219170" rtl="0" eaLnBrk="1" latinLnBrk="0" hangingPunct="1">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    Study on charging aspects of Proximity-based Services in 5GC</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15</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%-&gt;   40%</a:t>
                      </a: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noProof="0" dirty="0">
                          <a:solidFill>
                            <a:schemeClr val="tx1"/>
                          </a:solidFill>
                          <a:effectLst/>
                          <a:latin typeface="Arial" panose="020B0604020202020204" pitchFamily="34" charset="0"/>
                          <a:ea typeface="+mn-ea"/>
                          <a:cs typeface="Arial" panose="020B0604020202020204" pitchFamily="34" charset="0"/>
                        </a:rPr>
                        <a:t>SA#91 (03/2021)</a:t>
                      </a:r>
                    </a:p>
                  </a:txBody>
                  <a:tcPr marL="68580" marR="68580" marT="0" marB="0" anchor="ctr">
                    <a:solidFill>
                      <a:srgbClr val="FFFFCC"/>
                    </a:solidFill>
                  </a:tcPr>
                </a:tc>
                <a:extLst>
                  <a:ext uri="{0D108BD9-81ED-4DB2-BD59-A6C34878D82A}">
                    <a16:rowId xmlns:a16="http://schemas.microsoft.com/office/drawing/2014/main" val="2399364704"/>
                  </a:ext>
                </a:extLst>
              </a:tr>
              <a:tr h="538923">
                <a:tc>
                  <a:txBody>
                    <a:bodyPr/>
                    <a:lstStyle/>
                    <a:p>
                      <a:pPr marL="0" algn="ctr" defTabSz="1219170" rtl="0" eaLnBrk="1" latinLnBrk="0" hangingPunct="1">
                        <a:spcAft>
                          <a:spcPts val="0"/>
                        </a:spcAft>
                      </a:pPr>
                      <a:r>
                        <a:rPr lang="fr-FR" sz="1400" b="0" kern="1200" dirty="0">
                          <a:solidFill>
                            <a:schemeClr val="tx1"/>
                          </a:solidFill>
                          <a:effectLst/>
                          <a:latin typeface="Arial" panose="020B0604020202020204" pitchFamily="34" charset="0"/>
                          <a:ea typeface="+mn-ea"/>
                          <a:cs typeface="Arial" panose="020B0604020202020204" pitchFamily="34" charset="0"/>
                        </a:rPr>
                        <a:t>FS_5GLAN_CH</a:t>
                      </a:r>
                    </a:p>
                  </a:txBody>
                  <a:tcPr marL="9525" marR="9525" marT="9525" marB="9525">
                    <a:solidFill>
                      <a:srgbClr val="FFFFCC"/>
                    </a:solidFill>
                  </a:tcPr>
                </a:tc>
                <a:tc>
                  <a:txBody>
                    <a:bodyPr/>
                    <a:lstStyle/>
                    <a:p>
                      <a:pPr marL="0" algn="ctr" defTabSz="1219170" rtl="0" eaLnBrk="1" latinLnBrk="0" hangingPunct="1">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Study on Charging Aspect of 5G LAN-type Services </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 -&gt; 10%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noProof="0" dirty="0">
                          <a:solidFill>
                            <a:schemeClr val="tx1"/>
                          </a:solidFill>
                          <a:effectLst/>
                          <a:latin typeface="Arial" panose="020B0604020202020204" pitchFamily="34" charset="0"/>
                          <a:ea typeface="+mn-ea"/>
                          <a:cs typeface="Arial" panose="020B0604020202020204" pitchFamily="34" charset="0"/>
                        </a:rPr>
                        <a:t>SA#92 (06/2021)</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233766177"/>
                  </a:ext>
                </a:extLst>
              </a:tr>
              <a:tr h="538923">
                <a:tc>
                  <a:txBody>
                    <a:bodyPr/>
                    <a:lstStyle/>
                    <a:p>
                      <a:pPr marL="0" algn="ctr" defTabSz="1219170" rtl="0" eaLnBrk="1" latinLnBrk="0" hangingPunct="1">
                        <a:spcAft>
                          <a:spcPts val="0"/>
                        </a:spcAft>
                      </a:pPr>
                      <a:r>
                        <a:rPr lang="fr-FR" sz="1400" b="0" kern="1200" dirty="0">
                          <a:solidFill>
                            <a:schemeClr val="tx1"/>
                          </a:solidFill>
                          <a:effectLst/>
                          <a:latin typeface="Arial" panose="020B0604020202020204" pitchFamily="34" charset="0"/>
                          <a:ea typeface="+mn-ea"/>
                          <a:cs typeface="Arial" panose="020B0604020202020204" pitchFamily="34" charset="0"/>
                        </a:rPr>
                        <a:t>FS_NETSLICE_CH_Ph2</a:t>
                      </a:r>
                    </a:p>
                  </a:txBody>
                  <a:tcPr marL="9525" marR="9525" marT="9525" marB="9525">
                    <a:solidFill>
                      <a:srgbClr val="FFFFCC"/>
                    </a:solidFill>
                  </a:tcPr>
                </a:tc>
                <a:tc>
                  <a:txBody>
                    <a:bodyPr/>
                    <a:lstStyle/>
                    <a:p>
                      <a:pPr marL="0" algn="ctr" defTabSz="1219170" rtl="0" eaLnBrk="1" latinLnBrk="0" hangingPunct="1">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Study on charging aspects for enhancements of Network Slicing Phase 2</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 -&gt; 15%</a:t>
                      </a:r>
                    </a:p>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400" b="0" kern="1200" noProof="0" dirty="0">
                          <a:solidFill>
                            <a:schemeClr val="tx1"/>
                          </a:solidFill>
                          <a:effectLst/>
                          <a:latin typeface="Arial" panose="020B0604020202020204" pitchFamily="34" charset="0"/>
                          <a:ea typeface="+mn-ea"/>
                          <a:cs typeface="Arial" panose="020B0604020202020204" pitchFamily="34" charset="0"/>
                        </a:rPr>
                        <a:t>SA#93  (09/2021)</a:t>
                      </a: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443082543"/>
                  </a:ext>
                </a:extLst>
              </a:tr>
            </a:tbl>
          </a:graphicData>
        </a:graphic>
      </p:graphicFrame>
    </p:spTree>
    <p:extLst>
      <p:ext uri="{BB962C8B-B14F-4D97-AF65-F5344CB8AC3E}">
        <p14:creationId xmlns:p14="http://schemas.microsoft.com/office/powerpoint/2010/main" val="314826696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1312326860"/>
              </p:ext>
            </p:extLst>
          </p:nvPr>
        </p:nvGraphicFramePr>
        <p:xfrm>
          <a:off x="448394" y="1344813"/>
          <a:ext cx="11295212" cy="194886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5GSIMSCH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IMS Charging in 5G System Architecture</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30</a:t>
                      </a:r>
                      <a:r>
                        <a:rPr lang="en-US" altLang="zh-CN" sz="1100" kern="1200" dirty="0">
                          <a:solidFill>
                            <a:schemeClr val="dk1"/>
                          </a:solidFill>
                          <a:effectLst/>
                          <a:latin typeface="Arial" panose="020B0604020202020204" pitchFamily="34" charset="0"/>
                          <a:ea typeface="+mn-ea"/>
                          <a:cs typeface="+mn-cs"/>
                        </a:rPr>
                        <a:t>%-&gt; 60%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32.260, TS 32.275, TS 32.281,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32.290, TS 32.291, TS 32.298, TS 32.297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SP-190367</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SA#91 (03/2021)</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5GSIMSCH</a:t>
            </a:r>
          </a:p>
        </p:txBody>
      </p:sp>
      <p:sp>
        <p:nvSpPr>
          <p:cNvPr id="10" name="文本框 9"/>
          <p:cNvSpPr txBox="1"/>
          <p:nvPr/>
        </p:nvSpPr>
        <p:spPr>
          <a:xfrm>
            <a:off x="480365" y="3293677"/>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FBDF4D1D-9242-4602-8381-1290B76FD831}"/>
              </a:ext>
            </a:extLst>
          </p:cNvPr>
          <p:cNvSpPr/>
          <p:nvPr/>
        </p:nvSpPr>
        <p:spPr>
          <a:xfrm>
            <a:off x="448394" y="3598895"/>
            <a:ext cx="11732256" cy="2769989"/>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800" dirty="0" err="1">
                <a:latin typeface="Calibri" pitchFamily="34" charset="0"/>
                <a:ea typeface="宋体" pitchFamily="2" charset="-122"/>
                <a:cs typeface="Arial" charset="0"/>
              </a:rPr>
              <a:t>CRs</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were</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agreed</a:t>
            </a:r>
            <a:r>
              <a:rPr lang="fr-FR" sz="1800" dirty="0">
                <a:latin typeface="Calibri" pitchFamily="34" charset="0"/>
                <a:ea typeface="宋体" pitchFamily="2" charset="-122"/>
                <a:cs typeface="Arial" charset="0"/>
              </a:rPr>
              <a:t> to TS 32.260 for introduction of :</a:t>
            </a:r>
          </a:p>
          <a:p>
            <a:pPr marL="893763" lvl="1" indent="-285750" defTabSz="1219170" eaLnBrk="1" fontAlgn="auto" hangingPunct="1">
              <a:spcBef>
                <a:spcPts val="0"/>
              </a:spcBef>
              <a:spcAft>
                <a:spcPts val="0"/>
              </a:spcAft>
              <a:buFont typeface="Arial" panose="020B0604020202020204" pitchFamily="34" charset="0"/>
              <a:buChar char="•"/>
              <a:defRPr/>
            </a:pPr>
            <a:r>
              <a:rPr lang="en-US" sz="1700" dirty="0">
                <a:latin typeface="Calibri" pitchFamily="34" charset="0"/>
                <a:ea typeface="宋体" pitchFamily="2" charset="-122"/>
                <a:cs typeface="Arial" charset="0"/>
              </a:rPr>
              <a:t>Converged charging to general principles, charging method (online, offline or converged) selection.</a:t>
            </a:r>
          </a:p>
          <a:p>
            <a:pPr marL="893763" lvl="1" indent="-285750" defTabSz="1219170" eaLnBrk="1" fontAlgn="auto" hangingPunct="1">
              <a:spcBef>
                <a:spcPts val="0"/>
              </a:spcBef>
              <a:spcAft>
                <a:spcPts val="0"/>
              </a:spcAft>
              <a:buFont typeface="Arial" panose="020B0604020202020204" pitchFamily="34" charset="0"/>
              <a:buChar char="•"/>
              <a:defRPr/>
            </a:pPr>
            <a:r>
              <a:rPr lang="en-US" sz="1700" dirty="0">
                <a:latin typeface="Calibri" pitchFamily="34" charset="0"/>
                <a:ea typeface="宋体" pitchFamily="2" charset="-122"/>
                <a:cs typeface="Arial" charset="0"/>
              </a:rPr>
              <a:t>Converged Charging Trigger tables for IMS Nodes (SIP INVITE, SIP NOTIFY…) and corresponding scenarios (SCUR, PEC..) </a:t>
            </a:r>
          </a:p>
          <a:p>
            <a:pPr marL="893763" lvl="1" indent="-285750" defTabSz="1219170" eaLnBrk="1" fontAlgn="auto" hangingPunct="1">
              <a:spcBef>
                <a:spcPts val="0"/>
              </a:spcBef>
              <a:spcAft>
                <a:spcPts val="0"/>
              </a:spcAft>
              <a:buFont typeface="Arial" panose="020B0604020202020204" pitchFamily="34" charset="0"/>
              <a:buChar char="•"/>
              <a:defRPr/>
            </a:pPr>
            <a:r>
              <a:rPr lang="en-US" sz="1700" dirty="0">
                <a:latin typeface="Calibri" pitchFamily="34" charset="0"/>
                <a:ea typeface="宋体" pitchFamily="2" charset="-122"/>
                <a:cs typeface="Arial" charset="0"/>
              </a:rPr>
              <a:t>Offline Only description</a:t>
            </a:r>
          </a:p>
          <a:p>
            <a:pPr marL="893763" lvl="1" indent="-285750" defTabSz="1219170" eaLnBrk="1" fontAlgn="auto" hangingPunct="1">
              <a:spcBef>
                <a:spcPts val="0"/>
              </a:spcBef>
              <a:spcAft>
                <a:spcPts val="0"/>
              </a:spcAft>
              <a:buFont typeface="Arial" panose="020B0604020202020204" pitchFamily="34" charset="0"/>
              <a:buChar char="•"/>
              <a:defRPr/>
            </a:pPr>
            <a:r>
              <a:rPr lang="en-US" sz="1700" dirty="0">
                <a:latin typeface="Calibri" pitchFamily="34" charset="0"/>
                <a:ea typeface="宋体" pitchFamily="2" charset="-122"/>
                <a:cs typeface="Arial" charset="0"/>
              </a:rPr>
              <a:t>IMS information for </a:t>
            </a:r>
            <a:r>
              <a:rPr lang="en-US" sz="1700" dirty="0" err="1">
                <a:latin typeface="Calibri" pitchFamily="34" charset="0"/>
                <a:ea typeface="宋体" pitchFamily="2" charset="-122"/>
                <a:cs typeface="Arial" charset="0"/>
              </a:rPr>
              <a:t>Nchf</a:t>
            </a:r>
            <a:r>
              <a:rPr lang="en-US" sz="1700" dirty="0">
                <a:latin typeface="Calibri" pitchFamily="34" charset="0"/>
                <a:ea typeface="宋体" pitchFamily="2" charset="-122"/>
                <a:cs typeface="Arial" charset="0"/>
              </a:rPr>
              <a:t> and use of "IMS Node" instead of explicit MRFC, IMS-GWF</a:t>
            </a:r>
          </a:p>
          <a:p>
            <a:pPr marL="285750" lvl="0" indent="-285750" defTabSz="1219170" eaLnBrk="1" fontAlgn="auto" hangingPunct="1">
              <a:spcBef>
                <a:spcPts val="0"/>
              </a:spcBef>
              <a:spcAft>
                <a:spcPts val="0"/>
              </a:spcAft>
              <a:buFont typeface="Wingdings" panose="05000000000000000000" pitchFamily="2" charset="2"/>
              <a:buChar char="Ø"/>
              <a:defRPr/>
            </a:pPr>
            <a:r>
              <a:rPr lang="fr-FR" sz="1800" dirty="0" err="1">
                <a:latin typeface="Calibri" pitchFamily="34" charset="0"/>
                <a:ea typeface="宋体" pitchFamily="2" charset="-122"/>
                <a:cs typeface="Arial" charset="0"/>
              </a:rPr>
              <a:t>CRs</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were</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agreed</a:t>
            </a:r>
            <a:r>
              <a:rPr lang="fr-FR" sz="1800" dirty="0">
                <a:latin typeface="Calibri" pitchFamily="34" charset="0"/>
                <a:ea typeface="宋体" pitchFamily="2" charset="-122"/>
                <a:cs typeface="Arial" charset="0"/>
              </a:rPr>
              <a:t> to TS 32.275 (</a:t>
            </a:r>
            <a:r>
              <a:rPr lang="fr-FR" sz="1800" dirty="0" err="1">
                <a:latin typeface="Calibri" pitchFamily="34" charset="0"/>
                <a:ea typeface="宋体" pitchFamily="2" charset="-122"/>
                <a:cs typeface="Arial" charset="0"/>
              </a:rPr>
              <a:t>MMTel</a:t>
            </a:r>
            <a:r>
              <a:rPr lang="fr-FR" sz="1800" dirty="0">
                <a:latin typeface="Calibri" pitchFamily="34" charset="0"/>
                <a:ea typeface="宋体" pitchFamily="2" charset="-122"/>
                <a:cs typeface="Arial" charset="0"/>
              </a:rPr>
              <a:t>) for Introduction </a:t>
            </a:r>
            <a:r>
              <a:rPr lang="en-US" sz="1800" dirty="0">
                <a:latin typeface="Calibri" pitchFamily="34" charset="0"/>
                <a:ea typeface="宋体" pitchFamily="2" charset="-122"/>
                <a:cs typeface="Arial" charset="0"/>
              </a:rPr>
              <a:t>of Post-Event Charging (PEC) scenario for few MMTEL supplementary services</a:t>
            </a:r>
          </a:p>
          <a:p>
            <a:pPr marL="285750" indent="-285750" defTabSz="1219170" eaLnBrk="1" fontAlgn="auto" hangingPunct="1">
              <a:spcBef>
                <a:spcPts val="0"/>
              </a:spcBef>
              <a:spcAft>
                <a:spcPts val="0"/>
              </a:spcAft>
              <a:buFont typeface="Wingdings" panose="05000000000000000000" pitchFamily="2" charset="2"/>
              <a:buChar char="Ø"/>
              <a:defRPr/>
            </a:pPr>
            <a:r>
              <a:rPr lang="fr-FR" sz="1800" dirty="0" err="1">
                <a:latin typeface="Calibri" pitchFamily="34" charset="0"/>
                <a:ea typeface="宋体" pitchFamily="2" charset="-122"/>
                <a:cs typeface="Arial" charset="0"/>
              </a:rPr>
              <a:t>CRs</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agreed</a:t>
            </a:r>
            <a:r>
              <a:rPr lang="fr-FR" sz="1800" dirty="0">
                <a:latin typeface="Calibri" pitchFamily="34" charset="0"/>
                <a:ea typeface="宋体" pitchFamily="2" charset="-122"/>
                <a:cs typeface="Arial" charset="0"/>
              </a:rPr>
              <a:t> to TS 32.281 (</a:t>
            </a:r>
            <a:r>
              <a:rPr lang="fr-FR" sz="1800" dirty="0" err="1">
                <a:latin typeface="Calibri" pitchFamily="34" charset="0"/>
                <a:ea typeface="宋体" pitchFamily="2" charset="-122"/>
                <a:cs typeface="Arial" charset="0"/>
              </a:rPr>
              <a:t>Announcement</a:t>
            </a:r>
            <a:r>
              <a:rPr lang="fr-FR" sz="1800" dirty="0">
                <a:latin typeface="Calibri" pitchFamily="34" charset="0"/>
                <a:ea typeface="宋体" pitchFamily="2" charset="-122"/>
                <a:cs typeface="Arial" charset="0"/>
              </a:rPr>
              <a:t>) for:</a:t>
            </a:r>
          </a:p>
          <a:p>
            <a:pPr marL="893763" lvl="1" indent="-285750" defTabSz="1219170" eaLnBrk="1" fontAlgn="auto" hangingPunct="1">
              <a:spcBef>
                <a:spcPts val="0"/>
              </a:spcBef>
              <a:spcAft>
                <a:spcPts val="0"/>
              </a:spcAft>
              <a:buFont typeface="Arial" panose="020B0604020202020204" pitchFamily="34" charset="0"/>
              <a:buChar char="•"/>
              <a:defRPr/>
            </a:pPr>
            <a:r>
              <a:rPr lang="fr-FR" sz="1700" dirty="0" err="1">
                <a:latin typeface="Calibri" pitchFamily="34" charset="0"/>
                <a:ea typeface="宋体" pitchFamily="2" charset="-122"/>
                <a:cs typeface="Arial" charset="0"/>
              </a:rPr>
              <a:t>Introducing</a:t>
            </a:r>
            <a:r>
              <a:rPr lang="fr-FR" sz="1700" dirty="0">
                <a:latin typeface="Calibri" pitchFamily="34" charset="0"/>
                <a:ea typeface="宋体" pitchFamily="2" charset="-122"/>
                <a:cs typeface="Arial" charset="0"/>
              </a:rPr>
              <a:t> </a:t>
            </a:r>
            <a:r>
              <a:rPr lang="fr-FR" sz="1700" dirty="0" err="1">
                <a:latin typeface="Calibri" pitchFamily="34" charset="0"/>
                <a:ea typeface="宋体" pitchFamily="2" charset="-122"/>
                <a:cs typeface="Arial" charset="0"/>
              </a:rPr>
              <a:t>converged</a:t>
            </a:r>
            <a:r>
              <a:rPr lang="fr-FR" sz="1700" dirty="0">
                <a:latin typeface="Calibri" pitchFamily="34" charset="0"/>
                <a:ea typeface="宋体" pitchFamily="2" charset="-122"/>
                <a:cs typeface="Arial" charset="0"/>
              </a:rPr>
              <a:t> </a:t>
            </a:r>
            <a:r>
              <a:rPr lang="fr-FR" sz="1700" dirty="0" err="1">
                <a:latin typeface="Calibri" pitchFamily="34" charset="0"/>
                <a:ea typeface="宋体" pitchFamily="2" charset="-122"/>
                <a:cs typeface="Arial" charset="0"/>
              </a:rPr>
              <a:t>charging</a:t>
            </a:r>
            <a:r>
              <a:rPr lang="fr-FR" sz="1700" dirty="0">
                <a:latin typeface="Calibri" pitchFamily="34" charset="0"/>
                <a:ea typeface="宋体" pitchFamily="2" charset="-122"/>
                <a:cs typeface="Arial" charset="0"/>
              </a:rPr>
              <a:t> in the scope and </a:t>
            </a:r>
            <a:r>
              <a:rPr lang="fr-FR" sz="1700" dirty="0" err="1">
                <a:latin typeface="Calibri" pitchFamily="34" charset="0"/>
                <a:ea typeface="宋体" pitchFamily="2" charset="-122"/>
                <a:cs typeface="Arial" charset="0"/>
              </a:rPr>
              <a:t>removing</a:t>
            </a:r>
            <a:r>
              <a:rPr lang="fr-FR" sz="1700" dirty="0">
                <a:latin typeface="Calibri" pitchFamily="34" charset="0"/>
                <a:ea typeface="宋体" pitchFamily="2" charset="-122"/>
                <a:cs typeface="Arial" charset="0"/>
              </a:rPr>
              <a:t> </a:t>
            </a:r>
            <a:r>
              <a:rPr lang="fr-FR" sz="1700" dirty="0" err="1">
                <a:latin typeface="Calibri" pitchFamily="34" charset="0"/>
                <a:ea typeface="宋体" pitchFamily="2" charset="-122"/>
                <a:cs typeface="Arial" charset="0"/>
              </a:rPr>
              <a:t>reference</a:t>
            </a:r>
            <a:r>
              <a:rPr lang="fr-FR" sz="1700" dirty="0">
                <a:latin typeface="Calibri" pitchFamily="34" charset="0"/>
                <a:ea typeface="宋体" pitchFamily="2" charset="-122"/>
                <a:cs typeface="Arial" charset="0"/>
              </a:rPr>
              <a:t> to CS CAMEL not applicable in the TS</a:t>
            </a:r>
          </a:p>
          <a:p>
            <a:pPr marL="893763" lvl="1" indent="-285750" defTabSz="1219170" eaLnBrk="1" fontAlgn="auto" hangingPunct="1">
              <a:spcBef>
                <a:spcPts val="0"/>
              </a:spcBef>
              <a:spcAft>
                <a:spcPts val="0"/>
              </a:spcAft>
              <a:buFont typeface="Arial" panose="020B0604020202020204" pitchFamily="34" charset="0"/>
              <a:buChar char="•"/>
              <a:defRPr/>
            </a:pPr>
            <a:r>
              <a:rPr lang="fr-FR" sz="1700" dirty="0" err="1">
                <a:latin typeface="Calibri" pitchFamily="34" charset="0"/>
                <a:ea typeface="宋体" pitchFamily="2" charset="-122"/>
                <a:cs typeface="Arial" charset="0"/>
              </a:rPr>
              <a:t>reusing</a:t>
            </a:r>
            <a:r>
              <a:rPr lang="fr-FR" sz="1700" dirty="0">
                <a:latin typeface="Calibri" pitchFamily="34" charset="0"/>
                <a:ea typeface="宋体" pitchFamily="2" charset="-122"/>
                <a:cs typeface="Arial" charset="0"/>
              </a:rPr>
              <a:t> Ro Multiple Unit Information structure for </a:t>
            </a:r>
            <a:r>
              <a:rPr lang="fr-FR" sz="1700" dirty="0" err="1">
                <a:latin typeface="Calibri" pitchFamily="34" charset="0"/>
                <a:ea typeface="宋体" pitchFamily="2" charset="-122"/>
                <a:cs typeface="Arial" charset="0"/>
              </a:rPr>
              <a:t>Nchf</a:t>
            </a:r>
            <a:endParaRPr lang="fr-FR" sz="17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2646973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13C568A-0C46-4592-BB68-CDB41342D77A}">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D8EFD60F-3529-4261-B094-766615A336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41977</TotalTime>
  <Words>5451</Words>
  <Application>Microsoft Office PowerPoint</Application>
  <PresentationFormat>Widescreen</PresentationFormat>
  <Paragraphs>1148</Paragraphs>
  <Slides>34</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Calibri</vt:lpstr>
      <vt:lpstr>Courier New</vt:lpstr>
      <vt:lpstr>Times New Roman</vt:lpstr>
      <vt:lpstr>Wingdings</vt:lpstr>
      <vt:lpstr>Office Theme</vt:lpstr>
      <vt:lpstr>    SA5 Status Report to SA#91-e  Charging Management (CH) Operation, Administration, Maintenance &amp; Provisioning (OAM&amp;P)  </vt:lpstr>
      <vt:lpstr>SA5 leadership</vt:lpstr>
      <vt:lpstr>2021 meeting calendar</vt:lpstr>
      <vt:lpstr>2022 meeting calendar</vt:lpstr>
      <vt:lpstr>E-meeting process</vt:lpstr>
      <vt:lpstr>Charging (CH) WIs/SIs</vt:lpstr>
      <vt:lpstr>PowerPoint Presentation</vt:lpstr>
      <vt:lpstr>Summary of ongoing CH WIs/SIs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 WIs/SIs</vt:lpstr>
      <vt:lpstr>PowerPoint Presentation</vt:lpstr>
      <vt:lpstr>Overview of SA5 OAM ongoing WIs/SIs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TRs / TSs </vt:lpstr>
      <vt:lpstr>Exception requests </vt:lpstr>
      <vt:lpstr>PowerPoint Presentation</vt:lpstr>
      <vt:lpstr>PowerPoint Presentation</vt:lpstr>
      <vt:lpstr>OAM CRs (1)</vt:lpstr>
      <vt:lpstr>OAM CRs (2)</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Thomas Tovinger</cp:lastModifiedBy>
  <cp:revision>288</cp:revision>
  <dcterms:created xsi:type="dcterms:W3CDTF">2019-03-13T01:38:36Z</dcterms:created>
  <dcterms:modified xsi:type="dcterms:W3CDTF">2021-03-17T21:19:35Z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ies>
</file>